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handoutMasterIdLst>
    <p:handoutMasterId r:id="rId24"/>
  </p:handoutMasterIdLst>
  <p:sldIdLst>
    <p:sldId id="384" r:id="rId2"/>
    <p:sldId id="399" r:id="rId3"/>
    <p:sldId id="377" r:id="rId4"/>
    <p:sldId id="379" r:id="rId5"/>
    <p:sldId id="329" r:id="rId6"/>
    <p:sldId id="361" r:id="rId7"/>
    <p:sldId id="381" r:id="rId8"/>
    <p:sldId id="388" r:id="rId9"/>
    <p:sldId id="386" r:id="rId10"/>
    <p:sldId id="387" r:id="rId11"/>
    <p:sldId id="396" r:id="rId12"/>
    <p:sldId id="390" r:id="rId13"/>
    <p:sldId id="389" r:id="rId14"/>
    <p:sldId id="391" r:id="rId15"/>
    <p:sldId id="393" r:id="rId16"/>
    <p:sldId id="398" r:id="rId17"/>
    <p:sldId id="392" r:id="rId18"/>
    <p:sldId id="394" r:id="rId19"/>
    <p:sldId id="395" r:id="rId20"/>
    <p:sldId id="378" r:id="rId21"/>
    <p:sldId id="397" r:id="rId22"/>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84"/>
            <p14:sldId id="399"/>
            <p14:sldId id="377"/>
            <p14:sldId id="379"/>
            <p14:sldId id="329"/>
            <p14:sldId id="361"/>
            <p14:sldId id="381"/>
            <p14:sldId id="388"/>
            <p14:sldId id="386"/>
            <p14:sldId id="387"/>
            <p14:sldId id="396"/>
            <p14:sldId id="390"/>
            <p14:sldId id="389"/>
            <p14:sldId id="391"/>
            <p14:sldId id="393"/>
            <p14:sldId id="398"/>
            <p14:sldId id="392"/>
            <p14:sldId id="394"/>
            <p14:sldId id="395"/>
          </p14:sldIdLst>
        </p14:section>
        <p14:section name="THANK YOU" id="{6CD91DAB-8EC3-4802-89E9-0F1C7022FB28}">
          <p14:sldIdLst>
            <p14:sldId id="378"/>
            <p14:sldId id="3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000000"/>
    <a:srgbClr val="FFC000"/>
    <a:srgbClr val="777777"/>
    <a:srgbClr val="E6E6E6"/>
    <a:srgbClr val="DC5924"/>
    <a:srgbClr val="B7472A"/>
    <a:srgbClr val="FFFFFF"/>
    <a:srgbClr val="75D1FF"/>
    <a:srgbClr val="1116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317330-8DC5-4898-B1E9-8B7ED5A9129A}" v="2" dt="2018-10-08T10:08:23.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75" autoAdjust="0"/>
  </p:normalViewPr>
  <p:slideViewPr>
    <p:cSldViewPr snapToGrid="0">
      <p:cViewPr varScale="1">
        <p:scale>
          <a:sx n="100" d="100"/>
          <a:sy n="100" d="100"/>
        </p:scale>
        <p:origin x="798"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10/10/2018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10/10/2018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Aquí es donde empieza la parte del retoque y la edición en nuestro flujo de trabajo. Deberemos elegir un programa que nos permita procesar este tipo de archivos de forma precisa y luego exportarlos para su uso. Aquí tenemos unos cuantos ejemplos: </a:t>
            </a:r>
            <a:r>
              <a:rPr lang="es-ES" err="1"/>
              <a:t>Darktable</a:t>
            </a:r>
            <a:r>
              <a:rPr lang="es-ES"/>
              <a:t>, </a:t>
            </a:r>
            <a:r>
              <a:rPr lang="es-ES" err="1"/>
              <a:t>Lightroom</a:t>
            </a:r>
            <a:r>
              <a:rPr lang="es-ES"/>
              <a:t>, Photoshop, Gimp, Nikon Capture, Canon Digita </a:t>
            </a:r>
            <a:r>
              <a:rPr lang="es-ES" err="1"/>
              <a:t>Photo</a:t>
            </a:r>
            <a:r>
              <a:rPr lang="es-ES"/>
              <a:t>… Cada uno de ellos tiene sus ventajas y sus desventajas, unos son de pago y otros son software libre… Escogeremos uno en base a nuestras necesidades. Aquí veremos </a:t>
            </a:r>
            <a:r>
              <a:rPr lang="es-ES" err="1"/>
              <a:t>Lightroom</a:t>
            </a:r>
            <a:r>
              <a:rPr lang="es-ES"/>
              <a:t> en concreto, pero todos los conceptos no cambian mucho de un programa a otro.</a:t>
            </a:r>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2772035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hayamos realizado todas las fotografías llega el momento de organizar nuestros archivos y volcarlos en el ordenador. En el caso de Capture </a:t>
            </a:r>
            <a:r>
              <a:rPr lang="es-ES" dirty="0" err="1"/>
              <a:t>One</a:t>
            </a:r>
            <a:r>
              <a:rPr lang="es-ES" dirty="0"/>
              <a:t>, tenemos la opción de los catálogos y las sesiones. Aunque normalmente estamos acostumbrados a los catálogos, que es lo que usan la mayoría de los programas de revelado como </a:t>
            </a:r>
            <a:r>
              <a:rPr lang="es-ES" dirty="0" err="1"/>
              <a:t>Lightroom</a:t>
            </a:r>
            <a:r>
              <a:rPr lang="es-ES" dirty="0"/>
              <a:t>, el concepto de sesión quizá se ajuste más a como un aficionado a la fotografía trabaja, que es salir una tarde a sacar un número determinado de fotos, volcarlas en el ordenador y procesarlas, sin tener nada que ver una sesión con la siguiente. Además, el formato de sesión nos da un esquema de carpetas predefinido (que nosotros podemos editar a nuestro gusto) y que nos puede ayudar en nuestra organización. Dentro de la misma carpeta de la sesión, tendremos un archivo con extensión “.</a:t>
            </a:r>
            <a:r>
              <a:rPr lang="es-ES" dirty="0" err="1"/>
              <a:t>cosessiondb</a:t>
            </a:r>
            <a:r>
              <a:rPr lang="es-ES" dirty="0"/>
              <a:t>”, el cual es una pequeña base de datos con toda la información de revelado de la sesión. Por lo tanto tenemos en una sola carpeta todo el flujo de trabajo organizado, la captura, la selección, la salida, la papelera y los ajustes. Aún así, podremos trabajar en Capture </a:t>
            </a:r>
            <a:r>
              <a:rPr lang="es-ES" dirty="0" err="1"/>
              <a:t>One</a:t>
            </a:r>
            <a:r>
              <a:rPr lang="es-ES" dirty="0"/>
              <a:t> con catálogos sin ningún tipo de problema.</a:t>
            </a:r>
          </a:p>
        </p:txBody>
      </p:sp>
      <p:sp>
        <p:nvSpPr>
          <p:cNvPr id="4" name="Slide Number Placeholder 3"/>
          <p:cNvSpPr>
            <a:spLocks noGrp="1"/>
          </p:cNvSpPr>
          <p:nvPr>
            <p:ph type="sldNum" sz="quarter" idx="10"/>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1130145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Copiaremos todas las fotografías en la carpeta “Capture”. Capture </a:t>
            </a:r>
            <a:r>
              <a:rPr lang="es-ES" dirty="0" err="1"/>
              <a:t>One</a:t>
            </a:r>
            <a:r>
              <a:rPr lang="es-ES" dirty="0"/>
              <a:t> detectará automáticamente esto, sin tener que importar nada, es más, todo lo que hagamos dentro del programa aparecerá en las carpetas del explorador de archivos, es decir: Si nosotros movemos fotografías dentro de las carpetas de la pestaña de librería de Capture </a:t>
            </a:r>
            <a:r>
              <a:rPr lang="es-ES" dirty="0" err="1"/>
              <a:t>One</a:t>
            </a:r>
            <a:r>
              <a:rPr lang="es-ES" dirty="0"/>
              <a:t>, estas también se moverán en las carpetas del explorador de archivos.</a:t>
            </a:r>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208883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Librería</a:t>
            </a:r>
            <a:r>
              <a:rPr lang="en-US" dirty="0"/>
              <a:t>: Podemos </a:t>
            </a:r>
            <a:r>
              <a:rPr lang="en-US" dirty="0" err="1"/>
              <a:t>ver</a:t>
            </a:r>
            <a:r>
              <a:rPr lang="en-US" dirty="0"/>
              <a:t> el </a:t>
            </a:r>
            <a:r>
              <a:rPr lang="en-US" dirty="0" err="1"/>
              <a:t>estado</a:t>
            </a:r>
            <a:r>
              <a:rPr lang="en-US" dirty="0"/>
              <a:t> de </a:t>
            </a:r>
            <a:r>
              <a:rPr lang="en-US" dirty="0" err="1"/>
              <a:t>nuestros</a:t>
            </a:r>
            <a:r>
              <a:rPr lang="en-US" dirty="0"/>
              <a:t> </a:t>
            </a:r>
            <a:r>
              <a:rPr lang="en-US" dirty="0" err="1"/>
              <a:t>archivos</a:t>
            </a:r>
            <a:r>
              <a:rPr lang="en-US" dirty="0"/>
              <a:t> </a:t>
            </a:r>
            <a:r>
              <a:rPr lang="en-US" dirty="0" err="1"/>
              <a:t>en</a:t>
            </a:r>
            <a:r>
              <a:rPr lang="en-US" dirty="0"/>
              <a:t> la session, </a:t>
            </a:r>
            <a:r>
              <a:rPr lang="en-US" dirty="0" err="1"/>
              <a:t>así</a:t>
            </a:r>
            <a:r>
              <a:rPr lang="en-US" dirty="0"/>
              <a:t> </a:t>
            </a:r>
            <a:r>
              <a:rPr lang="en-US" dirty="0" err="1"/>
              <a:t>como</a:t>
            </a:r>
            <a:r>
              <a:rPr lang="en-US" dirty="0"/>
              <a:t> </a:t>
            </a:r>
            <a:r>
              <a:rPr lang="en-US" dirty="0" err="1"/>
              <a:t>clasificarlos</a:t>
            </a:r>
            <a:r>
              <a:rPr lang="en-US" dirty="0"/>
              <a:t> por </a:t>
            </a:r>
            <a:r>
              <a:rPr lang="en-US" dirty="0" err="1"/>
              <a:t>estrellas</a:t>
            </a:r>
            <a:r>
              <a:rPr lang="en-US" dirty="0"/>
              <a:t> y </a:t>
            </a:r>
            <a:r>
              <a:rPr lang="en-US" dirty="0" err="1"/>
              <a:t>colores</a:t>
            </a:r>
            <a:r>
              <a:rPr lang="en-US" dirty="0"/>
              <a:t>. </a:t>
            </a:r>
            <a:r>
              <a:rPr lang="en-US" dirty="0" err="1"/>
              <a:t>También</a:t>
            </a:r>
            <a:r>
              <a:rPr lang="en-US" dirty="0"/>
              <a:t> </a:t>
            </a:r>
            <a:r>
              <a:rPr lang="en-US" dirty="0" err="1"/>
              <a:t>tenemos</a:t>
            </a:r>
            <a:r>
              <a:rPr lang="en-US" dirty="0"/>
              <a:t> un </a:t>
            </a:r>
            <a:r>
              <a:rPr lang="en-US" dirty="0" err="1"/>
              <a:t>navegador</a:t>
            </a:r>
            <a:r>
              <a:rPr lang="en-US" dirty="0"/>
              <a:t> del Sistema de </a:t>
            </a:r>
            <a:r>
              <a:rPr lang="en-US" dirty="0" err="1"/>
              <a:t>archivos</a:t>
            </a:r>
            <a:r>
              <a:rPr lang="en-US" dirty="0"/>
              <a:t> de </a:t>
            </a:r>
            <a:r>
              <a:rPr lang="en-US" dirty="0" err="1"/>
              <a:t>nuestro</a:t>
            </a:r>
            <a:r>
              <a:rPr lang="en-US" dirty="0"/>
              <a:t> </a:t>
            </a:r>
            <a:r>
              <a:rPr lang="en-US" dirty="0" err="1"/>
              <a:t>ordenador</a:t>
            </a:r>
            <a:r>
              <a:rPr lang="en-US" dirty="0"/>
              <a:t>.</a:t>
            </a:r>
          </a:p>
          <a:p>
            <a:r>
              <a:rPr lang="en-US" dirty="0" err="1"/>
              <a:t>Captura</a:t>
            </a:r>
            <a:r>
              <a:rPr lang="en-US" dirty="0"/>
              <a:t>: </a:t>
            </a:r>
            <a:r>
              <a:rPr lang="en-US" dirty="0" err="1"/>
              <a:t>Util</a:t>
            </a:r>
            <a:r>
              <a:rPr lang="en-US" dirty="0"/>
              <a:t> para </a:t>
            </a:r>
            <a:r>
              <a:rPr lang="en-US" dirty="0" err="1"/>
              <a:t>thetering</a:t>
            </a:r>
            <a:r>
              <a:rPr lang="en-US" dirty="0"/>
              <a:t>. Nos </a:t>
            </a:r>
            <a:r>
              <a:rPr lang="en-US" dirty="0" err="1"/>
              <a:t>permite</a:t>
            </a:r>
            <a:r>
              <a:rPr lang="en-US" dirty="0"/>
              <a:t> </a:t>
            </a:r>
            <a:r>
              <a:rPr lang="en-US" dirty="0" err="1"/>
              <a:t>controlar</a:t>
            </a:r>
            <a:r>
              <a:rPr lang="en-US" dirty="0"/>
              <a:t> la </a:t>
            </a:r>
            <a:r>
              <a:rPr lang="en-US" dirty="0" err="1"/>
              <a:t>cámara</a:t>
            </a:r>
            <a:r>
              <a:rPr lang="en-US" dirty="0"/>
              <a:t> </a:t>
            </a:r>
            <a:r>
              <a:rPr lang="en-US" dirty="0" err="1"/>
              <a:t>desde</a:t>
            </a:r>
            <a:r>
              <a:rPr lang="en-US" dirty="0"/>
              <a:t> el </a:t>
            </a:r>
            <a:r>
              <a:rPr lang="en-US" dirty="0" err="1"/>
              <a:t>ordenador</a:t>
            </a:r>
            <a:r>
              <a:rPr lang="en-US" dirty="0"/>
              <a:t>, </a:t>
            </a:r>
            <a:r>
              <a:rPr lang="en-US" dirty="0" err="1"/>
              <a:t>conectándonos</a:t>
            </a:r>
            <a:r>
              <a:rPr lang="en-US" dirty="0"/>
              <a:t> a </a:t>
            </a:r>
            <a:r>
              <a:rPr lang="en-US" dirty="0" err="1"/>
              <a:t>ella</a:t>
            </a:r>
            <a:r>
              <a:rPr lang="en-US" dirty="0"/>
              <a:t>.</a:t>
            </a:r>
          </a:p>
          <a:p>
            <a:r>
              <a:rPr lang="en-US" dirty="0"/>
              <a:t>Lente: </a:t>
            </a:r>
            <a:r>
              <a:rPr lang="en-US" dirty="0" err="1"/>
              <a:t>Correctiones</a:t>
            </a:r>
            <a:r>
              <a:rPr lang="en-US" dirty="0"/>
              <a:t> de la </a:t>
            </a:r>
            <a:r>
              <a:rPr lang="en-US" dirty="0" err="1"/>
              <a:t>lente</a:t>
            </a:r>
            <a:r>
              <a:rPr lang="en-US" dirty="0"/>
              <a:t>, </a:t>
            </a:r>
            <a:r>
              <a:rPr lang="en-US" dirty="0" err="1"/>
              <a:t>aberraciones</a:t>
            </a:r>
            <a:r>
              <a:rPr lang="en-US" dirty="0"/>
              <a:t> </a:t>
            </a:r>
            <a:r>
              <a:rPr lang="en-US" dirty="0" err="1"/>
              <a:t>cromáticas</a:t>
            </a:r>
            <a:r>
              <a:rPr lang="en-US" dirty="0"/>
              <a:t>, </a:t>
            </a:r>
            <a:r>
              <a:rPr lang="en-US" dirty="0" err="1"/>
              <a:t>rotación</a:t>
            </a:r>
            <a:r>
              <a:rPr lang="en-US" dirty="0"/>
              <a:t>, crop, keystone…</a:t>
            </a:r>
          </a:p>
          <a:p>
            <a:r>
              <a:rPr lang="en-US" dirty="0"/>
              <a:t>Color: </a:t>
            </a:r>
            <a:r>
              <a:rPr lang="en-US" dirty="0" err="1"/>
              <a:t>Edición</a:t>
            </a:r>
            <a:r>
              <a:rPr lang="en-US" dirty="0"/>
              <a:t> de color, balance de </a:t>
            </a:r>
            <a:r>
              <a:rPr lang="en-US" dirty="0" err="1"/>
              <a:t>blancos</a:t>
            </a:r>
            <a:r>
              <a:rPr lang="en-US" dirty="0"/>
              <a:t>, CARACTERÍSTICAS BASE, </a:t>
            </a:r>
            <a:r>
              <a:rPr lang="en-US" dirty="0" err="1"/>
              <a:t>normalización</a:t>
            </a:r>
            <a:r>
              <a:rPr lang="en-US" dirty="0"/>
              <a:t> del color.</a:t>
            </a:r>
          </a:p>
          <a:p>
            <a:r>
              <a:rPr lang="en-US" dirty="0" err="1"/>
              <a:t>Exposición</a:t>
            </a:r>
            <a:r>
              <a:rPr lang="en-US" dirty="0"/>
              <a:t>: Nos </a:t>
            </a:r>
            <a:r>
              <a:rPr lang="en-US" dirty="0" err="1"/>
              <a:t>permite</a:t>
            </a:r>
            <a:r>
              <a:rPr lang="en-US" dirty="0"/>
              <a:t> </a:t>
            </a:r>
            <a:r>
              <a:rPr lang="en-US" dirty="0" err="1"/>
              <a:t>jugar</a:t>
            </a:r>
            <a:r>
              <a:rPr lang="en-US" dirty="0"/>
              <a:t> con las </a:t>
            </a:r>
            <a:r>
              <a:rPr lang="en-US" dirty="0" err="1"/>
              <a:t>altas</a:t>
            </a:r>
            <a:r>
              <a:rPr lang="en-US" dirty="0"/>
              <a:t> luces y las sombras, HDR, </a:t>
            </a:r>
            <a:r>
              <a:rPr lang="en-US" dirty="0" err="1"/>
              <a:t>rango</a:t>
            </a:r>
            <a:r>
              <a:rPr lang="en-US" dirty="0"/>
              <a:t> </a:t>
            </a:r>
            <a:r>
              <a:rPr lang="en-US" dirty="0" err="1"/>
              <a:t>dinámico</a:t>
            </a:r>
            <a:r>
              <a:rPr lang="en-US" dirty="0"/>
              <a:t> y </a:t>
            </a:r>
            <a:r>
              <a:rPr lang="en-US" dirty="0" err="1"/>
              <a:t>niveles</a:t>
            </a:r>
            <a:r>
              <a:rPr lang="en-US" dirty="0"/>
              <a:t>.</a:t>
            </a:r>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348553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Detalles</a:t>
            </a:r>
            <a:r>
              <a:rPr lang="en-US" dirty="0"/>
              <a:t>: </a:t>
            </a:r>
            <a:r>
              <a:rPr lang="en-US" dirty="0" err="1"/>
              <a:t>Nitidez</a:t>
            </a:r>
            <a:r>
              <a:rPr lang="en-US" dirty="0"/>
              <a:t>, </a:t>
            </a:r>
            <a:r>
              <a:rPr lang="en-US" dirty="0" err="1"/>
              <a:t>reducción</a:t>
            </a:r>
            <a:r>
              <a:rPr lang="en-US" dirty="0"/>
              <a:t> de </a:t>
            </a:r>
            <a:r>
              <a:rPr lang="en-US" dirty="0" err="1"/>
              <a:t>ruido</a:t>
            </a:r>
            <a:r>
              <a:rPr lang="en-US" dirty="0"/>
              <a:t>, </a:t>
            </a:r>
            <a:r>
              <a:rPr lang="en-US" dirty="0" err="1"/>
              <a:t>grano</a:t>
            </a:r>
            <a:r>
              <a:rPr lang="en-US" dirty="0"/>
              <a:t>, moiré, </a:t>
            </a:r>
            <a:r>
              <a:rPr lang="en-US" dirty="0" err="1"/>
              <a:t>eliminar</a:t>
            </a:r>
            <a:r>
              <a:rPr lang="en-US" dirty="0"/>
              <a:t> </a:t>
            </a:r>
            <a:r>
              <a:rPr lang="en-US" dirty="0" err="1"/>
              <a:t>motas</a:t>
            </a:r>
            <a:r>
              <a:rPr lang="en-US" dirty="0"/>
              <a:t>…</a:t>
            </a:r>
          </a:p>
          <a:p>
            <a:r>
              <a:rPr lang="en-US" dirty="0" err="1"/>
              <a:t>Ajustes</a:t>
            </a:r>
            <a:r>
              <a:rPr lang="en-US" dirty="0"/>
              <a:t>: </a:t>
            </a:r>
            <a:r>
              <a:rPr lang="en-US" dirty="0" err="1"/>
              <a:t>Ajustes</a:t>
            </a:r>
            <a:r>
              <a:rPr lang="en-US" dirty="0"/>
              <a:t> </a:t>
            </a:r>
            <a:r>
              <a:rPr lang="en-US" dirty="0" err="1"/>
              <a:t>predefinidos</a:t>
            </a:r>
            <a:r>
              <a:rPr lang="en-US" dirty="0"/>
              <a:t>, </a:t>
            </a:r>
            <a:r>
              <a:rPr lang="en-US" dirty="0" err="1"/>
              <a:t>muchos</a:t>
            </a:r>
            <a:r>
              <a:rPr lang="en-US" dirty="0"/>
              <a:t> de </a:t>
            </a:r>
            <a:r>
              <a:rPr lang="en-US" dirty="0" err="1"/>
              <a:t>ellos</a:t>
            </a:r>
            <a:r>
              <a:rPr lang="en-US" dirty="0"/>
              <a:t>.</a:t>
            </a:r>
          </a:p>
          <a:p>
            <a:r>
              <a:rPr lang="en-US" dirty="0" err="1"/>
              <a:t>Metadatos</a:t>
            </a:r>
            <a:r>
              <a:rPr lang="en-US" dirty="0"/>
              <a:t>: </a:t>
            </a:r>
            <a:r>
              <a:rPr lang="en-US" dirty="0" err="1"/>
              <a:t>Anotaciones</a:t>
            </a:r>
            <a:r>
              <a:rPr lang="en-US" dirty="0"/>
              <a:t> </a:t>
            </a:r>
            <a:r>
              <a:rPr lang="en-US" dirty="0" err="1"/>
              <a:t>sobre</a:t>
            </a:r>
            <a:r>
              <a:rPr lang="en-US" dirty="0"/>
              <a:t> la </a:t>
            </a:r>
            <a:r>
              <a:rPr lang="en-US" dirty="0" err="1"/>
              <a:t>foto</a:t>
            </a:r>
            <a:r>
              <a:rPr lang="en-US" dirty="0"/>
              <a:t> y </a:t>
            </a:r>
            <a:r>
              <a:rPr lang="en-US" dirty="0" err="1"/>
              <a:t>metadatos</a:t>
            </a:r>
            <a:r>
              <a:rPr lang="en-US" dirty="0"/>
              <a:t>.</a:t>
            </a:r>
          </a:p>
          <a:p>
            <a:r>
              <a:rPr lang="en-US" dirty="0"/>
              <a:t>Salida: </a:t>
            </a:r>
            <a:r>
              <a:rPr lang="en-US" dirty="0" err="1"/>
              <a:t>Distintas</a:t>
            </a:r>
            <a:r>
              <a:rPr lang="en-US" dirty="0"/>
              <a:t> </a:t>
            </a:r>
            <a:r>
              <a:rPr lang="en-US" dirty="0" err="1"/>
              <a:t>recetas</a:t>
            </a:r>
            <a:r>
              <a:rPr lang="en-US" dirty="0"/>
              <a:t> para </a:t>
            </a:r>
            <a:r>
              <a:rPr lang="en-US" dirty="0" err="1"/>
              <a:t>hacer</a:t>
            </a:r>
            <a:r>
              <a:rPr lang="en-US" dirty="0"/>
              <a:t> que la </a:t>
            </a:r>
            <a:r>
              <a:rPr lang="en-US" dirty="0" err="1"/>
              <a:t>foto</a:t>
            </a:r>
            <a:r>
              <a:rPr lang="en-US" dirty="0"/>
              <a:t> </a:t>
            </a:r>
            <a:r>
              <a:rPr lang="en-US" dirty="0" err="1"/>
              <a:t>salga</a:t>
            </a:r>
            <a:r>
              <a:rPr lang="en-US" dirty="0"/>
              <a:t> </a:t>
            </a:r>
            <a:r>
              <a:rPr lang="en-US" dirty="0" err="1"/>
              <a:t>como</a:t>
            </a:r>
            <a:r>
              <a:rPr lang="en-US" dirty="0"/>
              <a:t> </a:t>
            </a:r>
            <a:r>
              <a:rPr lang="en-US" dirty="0" err="1"/>
              <a:t>nosotros</a:t>
            </a:r>
            <a:r>
              <a:rPr lang="en-US" dirty="0"/>
              <a:t> </a:t>
            </a:r>
            <a:r>
              <a:rPr lang="en-US" dirty="0" err="1"/>
              <a:t>queramos</a:t>
            </a:r>
            <a:r>
              <a:rPr lang="en-US" dirty="0"/>
              <a:t>, </a:t>
            </a:r>
            <a:r>
              <a:rPr lang="en-US" dirty="0" err="1"/>
              <a:t>dependiendo</a:t>
            </a:r>
            <a:r>
              <a:rPr lang="en-US" dirty="0"/>
              <a:t> de lo que </a:t>
            </a:r>
            <a:r>
              <a:rPr lang="en-US" dirty="0" err="1"/>
              <a:t>queramos</a:t>
            </a:r>
            <a:r>
              <a:rPr lang="en-US" dirty="0"/>
              <a:t> </a:t>
            </a:r>
            <a:r>
              <a:rPr lang="en-US" dirty="0" err="1"/>
              <a:t>hacer</a:t>
            </a:r>
            <a:r>
              <a:rPr lang="en-US" dirty="0"/>
              <a:t> con </a:t>
            </a:r>
            <a:r>
              <a:rPr lang="en-US" dirty="0" err="1"/>
              <a:t>ella</a:t>
            </a:r>
            <a:r>
              <a:rPr lang="en-US" dirty="0"/>
              <a:t>. </a:t>
            </a:r>
            <a:r>
              <a:rPr lang="en-US" dirty="0" err="1"/>
              <a:t>Ajustes</a:t>
            </a:r>
            <a:r>
              <a:rPr lang="en-US" dirty="0"/>
              <a:t> de </a:t>
            </a:r>
            <a:r>
              <a:rPr lang="en-US" dirty="0" err="1"/>
              <a:t>nitidez</a:t>
            </a:r>
            <a:r>
              <a:rPr lang="en-US" dirty="0"/>
              <a:t>, </a:t>
            </a:r>
            <a:r>
              <a:rPr lang="en-US" dirty="0" err="1"/>
              <a:t>compresión</a:t>
            </a:r>
            <a:r>
              <a:rPr lang="en-US" dirty="0"/>
              <a:t>, </a:t>
            </a:r>
            <a:r>
              <a:rPr lang="en-US" dirty="0" err="1"/>
              <a:t>nombre</a:t>
            </a:r>
            <a:r>
              <a:rPr lang="en-US" dirty="0"/>
              <a:t> del </a:t>
            </a:r>
            <a:r>
              <a:rPr lang="en-US" dirty="0" err="1"/>
              <a:t>fichero</a:t>
            </a:r>
            <a:r>
              <a:rPr lang="en-US" dirty="0"/>
              <a:t>…</a:t>
            </a:r>
          </a:p>
          <a:p>
            <a:r>
              <a:rPr lang="en-US" dirty="0" err="1"/>
              <a:t>Lote</a:t>
            </a:r>
            <a:r>
              <a:rPr lang="en-US" dirty="0"/>
              <a:t>: </a:t>
            </a:r>
            <a:r>
              <a:rPr lang="en-US" dirty="0" err="1"/>
              <a:t>Historial</a:t>
            </a:r>
            <a:r>
              <a:rPr lang="en-US" dirty="0"/>
              <a:t> de </a:t>
            </a:r>
            <a:r>
              <a:rPr lang="en-US" dirty="0" err="1"/>
              <a:t>todas</a:t>
            </a:r>
            <a:r>
              <a:rPr lang="en-US" dirty="0"/>
              <a:t> las </a:t>
            </a:r>
            <a:r>
              <a:rPr lang="en-US" dirty="0" err="1"/>
              <a:t>exportaciones</a:t>
            </a:r>
            <a:r>
              <a:rPr lang="en-US" dirty="0"/>
              <a:t> que </a:t>
            </a:r>
            <a:r>
              <a:rPr lang="en-US" dirty="0" err="1"/>
              <a:t>hemos</a:t>
            </a:r>
            <a:r>
              <a:rPr lang="en-US" dirty="0"/>
              <a:t> </a:t>
            </a:r>
            <a:r>
              <a:rPr lang="en-US" dirty="0" err="1"/>
              <a:t>hecho</a:t>
            </a:r>
            <a:r>
              <a:rPr lang="en-US" dirty="0"/>
              <a:t>, y la cola de </a:t>
            </a:r>
            <a:r>
              <a:rPr lang="en-US" dirty="0" err="1"/>
              <a:t>trabajo</a:t>
            </a:r>
            <a:r>
              <a:rPr lang="en-US" dirty="0"/>
              <a:t>.</a:t>
            </a:r>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2172892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Ahora</a:t>
            </a:r>
            <a:r>
              <a:rPr lang="en-US"/>
              <a:t> </a:t>
            </a:r>
            <a:r>
              <a:rPr lang="en-US" err="1"/>
              <a:t>veremos</a:t>
            </a:r>
            <a:r>
              <a:rPr lang="en-US"/>
              <a:t> </a:t>
            </a:r>
            <a:r>
              <a:rPr lang="en-US" err="1"/>
              <a:t>en</a:t>
            </a:r>
            <a:r>
              <a:rPr lang="en-US"/>
              <a:t> </a:t>
            </a:r>
            <a:r>
              <a:rPr lang="en-US" err="1"/>
              <a:t>detalle</a:t>
            </a:r>
            <a:r>
              <a:rPr lang="en-US"/>
              <a:t> la barra que tenemos a la derecha del </a:t>
            </a:r>
            <a:r>
              <a:rPr lang="en-US" err="1"/>
              <a:t>programa</a:t>
            </a:r>
            <a:r>
              <a:rPr lang="en-US"/>
              <a:t> </a:t>
            </a:r>
            <a:r>
              <a:rPr lang="en-US" err="1"/>
              <a:t>en</a:t>
            </a:r>
            <a:r>
              <a:rPr lang="en-US"/>
              <a:t> la zona de </a:t>
            </a:r>
            <a:r>
              <a:rPr lang="en-US" err="1"/>
              <a:t>revelado</a:t>
            </a:r>
            <a:r>
              <a:rPr lang="en-US"/>
              <a:t>. Arriba del </a:t>
            </a:r>
            <a:r>
              <a:rPr lang="en-US" err="1"/>
              <a:t>todo</a:t>
            </a:r>
            <a:r>
              <a:rPr lang="en-US"/>
              <a:t> </a:t>
            </a:r>
            <a:r>
              <a:rPr lang="en-US" err="1"/>
              <a:t>tendremos</a:t>
            </a:r>
            <a:r>
              <a:rPr lang="en-US"/>
              <a:t> el </a:t>
            </a:r>
            <a:r>
              <a:rPr lang="en-US" err="1"/>
              <a:t>histograma</a:t>
            </a:r>
            <a:r>
              <a:rPr lang="en-US"/>
              <a:t> </a:t>
            </a:r>
            <a:r>
              <a:rPr lang="en-US" err="1"/>
              <a:t>separado</a:t>
            </a:r>
            <a:r>
              <a:rPr lang="en-US"/>
              <a:t> </a:t>
            </a:r>
            <a:r>
              <a:rPr lang="en-US" err="1"/>
              <a:t>por</a:t>
            </a:r>
            <a:r>
              <a:rPr lang="en-US"/>
              <a:t> </a:t>
            </a:r>
            <a:r>
              <a:rPr lang="en-US" err="1"/>
              <a:t>colores</a:t>
            </a:r>
            <a:r>
              <a:rPr lang="en-US"/>
              <a:t>. Como </a:t>
            </a:r>
            <a:r>
              <a:rPr lang="en-US" err="1"/>
              <a:t>comentamos</a:t>
            </a:r>
            <a:r>
              <a:rPr lang="en-US"/>
              <a:t> </a:t>
            </a:r>
            <a:r>
              <a:rPr lang="en-US" err="1"/>
              <a:t>en</a:t>
            </a:r>
            <a:r>
              <a:rPr lang="en-US"/>
              <a:t> la diapositiva de derecheo del histograma, procuraremos siempre tener un pico lo más a la </a:t>
            </a:r>
            <a:r>
              <a:rPr lang="en-US" err="1"/>
              <a:t>derecha</a:t>
            </a:r>
            <a:r>
              <a:rPr lang="en-US"/>
              <a:t> </a:t>
            </a:r>
            <a:r>
              <a:rPr lang="en-US" err="1"/>
              <a:t>posible</a:t>
            </a:r>
            <a:r>
              <a:rPr lang="en-US"/>
              <a:t>, </a:t>
            </a:r>
            <a:r>
              <a:rPr lang="en-US" err="1"/>
              <a:t>pero</a:t>
            </a:r>
            <a:r>
              <a:rPr lang="en-US"/>
              <a:t> sin </a:t>
            </a:r>
            <a:r>
              <a:rPr lang="en-US" err="1"/>
              <a:t>salirnos</a:t>
            </a:r>
            <a:r>
              <a:rPr lang="en-US"/>
              <a:t>. No </a:t>
            </a:r>
            <a:r>
              <a:rPr lang="en-US" err="1"/>
              <a:t>pasa</a:t>
            </a:r>
            <a:r>
              <a:rPr lang="en-US"/>
              <a:t> nada si nos salimos un </a:t>
            </a:r>
            <a:r>
              <a:rPr lang="en-US" err="1"/>
              <a:t>poco</a:t>
            </a:r>
            <a:r>
              <a:rPr lang="en-US"/>
              <a:t>, </a:t>
            </a:r>
            <a:r>
              <a:rPr lang="en-US" err="1"/>
              <a:t>ya</a:t>
            </a:r>
            <a:r>
              <a:rPr lang="en-US"/>
              <a:t> que, </a:t>
            </a:r>
            <a:r>
              <a:rPr lang="en-US" err="1"/>
              <a:t>tanto</a:t>
            </a:r>
            <a:r>
              <a:rPr lang="en-US"/>
              <a:t> </a:t>
            </a:r>
            <a:r>
              <a:rPr lang="en-US" err="1"/>
              <a:t>en</a:t>
            </a:r>
            <a:r>
              <a:rPr lang="en-US"/>
              <a:t> la </a:t>
            </a:r>
            <a:r>
              <a:rPr lang="en-US" err="1"/>
              <a:t>cámara</a:t>
            </a:r>
            <a:r>
              <a:rPr lang="en-US"/>
              <a:t> </a:t>
            </a:r>
            <a:r>
              <a:rPr lang="en-US" err="1"/>
              <a:t>como</a:t>
            </a:r>
            <a:r>
              <a:rPr lang="en-US"/>
              <a:t> </a:t>
            </a:r>
            <a:r>
              <a:rPr lang="en-US" err="1"/>
              <a:t>aquí</a:t>
            </a:r>
            <a:r>
              <a:rPr lang="en-US"/>
              <a:t>, </a:t>
            </a:r>
            <a:r>
              <a:rPr lang="en-US" err="1"/>
              <a:t>estamos</a:t>
            </a:r>
            <a:r>
              <a:rPr lang="en-US"/>
              <a:t> </a:t>
            </a:r>
            <a:r>
              <a:rPr lang="en-US" err="1"/>
              <a:t>viendo</a:t>
            </a:r>
            <a:r>
              <a:rPr lang="en-US"/>
              <a:t> un </a:t>
            </a:r>
            <a:r>
              <a:rPr lang="en-US" err="1"/>
              <a:t>histograma</a:t>
            </a:r>
            <a:r>
              <a:rPr lang="en-US"/>
              <a:t> </a:t>
            </a:r>
            <a:r>
              <a:rPr lang="en-US" err="1"/>
              <a:t>equivalente</a:t>
            </a:r>
            <a:r>
              <a:rPr lang="en-US"/>
              <a:t> JPG, y </a:t>
            </a:r>
            <a:r>
              <a:rPr lang="en-US" err="1"/>
              <a:t>en</a:t>
            </a:r>
            <a:r>
              <a:rPr lang="en-US"/>
              <a:t> RAW </a:t>
            </a:r>
            <a:r>
              <a:rPr lang="en-US" err="1"/>
              <a:t>podemos</a:t>
            </a:r>
            <a:r>
              <a:rPr lang="en-US"/>
              <a:t> </a:t>
            </a:r>
            <a:r>
              <a:rPr lang="en-US" err="1"/>
              <a:t>recuperar</a:t>
            </a:r>
            <a:r>
              <a:rPr lang="en-US"/>
              <a:t> sin </a:t>
            </a:r>
            <a:r>
              <a:rPr lang="en-US" err="1"/>
              <a:t>ningún</a:t>
            </a:r>
            <a:r>
              <a:rPr lang="en-US"/>
              <a:t> </a:t>
            </a:r>
            <a:r>
              <a:rPr lang="en-US" err="1"/>
              <a:t>problema</a:t>
            </a:r>
            <a:r>
              <a:rPr lang="en-US"/>
              <a:t> </a:t>
            </a:r>
            <a:r>
              <a:rPr lang="en-US" err="1"/>
              <a:t>este</a:t>
            </a:r>
            <a:r>
              <a:rPr lang="en-US"/>
              <a:t> </a:t>
            </a:r>
            <a:r>
              <a:rPr lang="en-US" err="1"/>
              <a:t>tipo</a:t>
            </a:r>
            <a:r>
              <a:rPr lang="en-US"/>
              <a:t> de </a:t>
            </a:r>
            <a:r>
              <a:rPr lang="en-US" err="1"/>
              <a:t>errores</a:t>
            </a:r>
            <a:r>
              <a:rPr lang="en-US"/>
              <a:t>.</a:t>
            </a:r>
          </a:p>
          <a:p>
            <a:endParaRPr lang="en-US"/>
          </a:p>
          <a:p>
            <a:r>
              <a:rPr lang="en-US"/>
              <a:t>Justo debajo tendremos los </a:t>
            </a:r>
            <a:r>
              <a:rPr lang="en-US" err="1"/>
              <a:t>ajustes</a:t>
            </a:r>
            <a:r>
              <a:rPr lang="en-US"/>
              <a:t> </a:t>
            </a:r>
            <a:r>
              <a:rPr lang="en-US" err="1"/>
              <a:t>básicos</a:t>
            </a:r>
            <a:r>
              <a:rPr lang="en-US"/>
              <a:t>, la </a:t>
            </a:r>
            <a:r>
              <a:rPr lang="en-US" err="1"/>
              <a:t>parte</a:t>
            </a:r>
            <a:r>
              <a:rPr lang="en-US"/>
              <a:t> que </a:t>
            </a:r>
            <a:r>
              <a:rPr lang="en-US" err="1"/>
              <a:t>más</a:t>
            </a:r>
            <a:r>
              <a:rPr lang="en-US"/>
              <a:t> </a:t>
            </a:r>
            <a:r>
              <a:rPr lang="en-US" err="1"/>
              <a:t>usaremos</a:t>
            </a:r>
            <a:r>
              <a:rPr lang="en-US"/>
              <a:t>. De </a:t>
            </a:r>
            <a:r>
              <a:rPr lang="en-US" err="1"/>
              <a:t>arriba</a:t>
            </a:r>
            <a:r>
              <a:rPr lang="en-US"/>
              <a:t> a </a:t>
            </a:r>
            <a:r>
              <a:rPr lang="en-US" err="1"/>
              <a:t>abajo</a:t>
            </a:r>
            <a:r>
              <a:rPr lang="en-US"/>
              <a:t> </a:t>
            </a:r>
            <a:r>
              <a:rPr lang="en-US" err="1"/>
              <a:t>tenemos</a:t>
            </a:r>
            <a:r>
              <a:rPr lang="en-US"/>
              <a:t>:</a:t>
            </a:r>
          </a:p>
          <a:p>
            <a:endParaRPr lang="en-US"/>
          </a:p>
          <a:p>
            <a:r>
              <a:rPr lang="en-US" err="1"/>
              <a:t>Temperatura</a:t>
            </a:r>
            <a:r>
              <a:rPr lang="en-US"/>
              <a:t> de color y </a:t>
            </a:r>
            <a:r>
              <a:rPr lang="en-US" err="1"/>
              <a:t>matiz</a:t>
            </a:r>
            <a:r>
              <a:rPr lang="en-US"/>
              <a:t>, </a:t>
            </a:r>
            <a:r>
              <a:rPr lang="en-US" err="1"/>
              <a:t>este</a:t>
            </a:r>
            <a:r>
              <a:rPr lang="en-US"/>
              <a:t> </a:t>
            </a:r>
            <a:r>
              <a:rPr lang="en-US" err="1"/>
              <a:t>ajuste</a:t>
            </a:r>
            <a:r>
              <a:rPr lang="en-US"/>
              <a:t> no </a:t>
            </a:r>
            <a:r>
              <a:rPr lang="en-US" err="1"/>
              <a:t>podríamos</a:t>
            </a:r>
            <a:r>
              <a:rPr lang="en-US"/>
              <a:t> </a:t>
            </a:r>
            <a:r>
              <a:rPr lang="en-US" err="1"/>
              <a:t>hacerlo</a:t>
            </a:r>
            <a:r>
              <a:rPr lang="en-US"/>
              <a:t> </a:t>
            </a:r>
            <a:r>
              <a:rPr lang="en-US" err="1"/>
              <a:t>sobre</a:t>
            </a:r>
            <a:r>
              <a:rPr lang="en-US"/>
              <a:t> un JPG. Si la cámara ha medido mal la </a:t>
            </a:r>
            <a:r>
              <a:rPr lang="en-US" err="1"/>
              <a:t>temperatura</a:t>
            </a:r>
            <a:r>
              <a:rPr lang="en-US"/>
              <a:t> de color o el </a:t>
            </a:r>
            <a:r>
              <a:rPr lang="en-US" err="1"/>
              <a:t>matiz</a:t>
            </a:r>
            <a:r>
              <a:rPr lang="en-US"/>
              <a:t>, </a:t>
            </a:r>
            <a:r>
              <a:rPr lang="en-US" err="1"/>
              <a:t>podemos</a:t>
            </a:r>
            <a:r>
              <a:rPr lang="en-US"/>
              <a:t> </a:t>
            </a:r>
            <a:r>
              <a:rPr lang="en-US" err="1"/>
              <a:t>ajustarlo</a:t>
            </a:r>
            <a:r>
              <a:rPr lang="en-US"/>
              <a:t> </a:t>
            </a:r>
            <a:r>
              <a:rPr lang="en-US" err="1"/>
              <a:t>libremente</a:t>
            </a:r>
            <a:r>
              <a:rPr lang="en-US"/>
              <a:t> </a:t>
            </a:r>
            <a:r>
              <a:rPr lang="en-US" err="1"/>
              <a:t>en</a:t>
            </a:r>
            <a:r>
              <a:rPr lang="en-US"/>
              <a:t> </a:t>
            </a:r>
            <a:r>
              <a:rPr lang="en-US" err="1"/>
              <a:t>éste</a:t>
            </a:r>
            <a:r>
              <a:rPr lang="en-US"/>
              <a:t> </a:t>
            </a:r>
            <a:r>
              <a:rPr lang="en-US" err="1"/>
              <a:t>ajuste</a:t>
            </a:r>
            <a:r>
              <a:rPr lang="en-US"/>
              <a:t>.</a:t>
            </a:r>
          </a:p>
          <a:p>
            <a:endParaRPr lang="en-US"/>
          </a:p>
          <a:p>
            <a:r>
              <a:rPr lang="en-US" err="1"/>
              <a:t>Exposición</a:t>
            </a:r>
            <a:r>
              <a:rPr lang="en-US"/>
              <a:t> y </a:t>
            </a:r>
            <a:r>
              <a:rPr lang="en-US" err="1"/>
              <a:t>contraste</a:t>
            </a:r>
            <a:r>
              <a:rPr lang="en-US"/>
              <a:t>: </a:t>
            </a:r>
            <a:r>
              <a:rPr lang="en-US" err="1"/>
              <a:t>Podremos</a:t>
            </a:r>
            <a:r>
              <a:rPr lang="en-US"/>
              <a:t> </a:t>
            </a:r>
            <a:r>
              <a:rPr lang="en-US" err="1"/>
              <a:t>ajustar</a:t>
            </a:r>
            <a:r>
              <a:rPr lang="en-US"/>
              <a:t> para </a:t>
            </a:r>
            <a:r>
              <a:rPr lang="en-US" err="1"/>
              <a:t>aumentar</a:t>
            </a:r>
            <a:r>
              <a:rPr lang="en-US"/>
              <a:t> la </a:t>
            </a:r>
            <a:r>
              <a:rPr lang="en-US" err="1"/>
              <a:t>cantidad</a:t>
            </a:r>
            <a:r>
              <a:rPr lang="en-US"/>
              <a:t> de luz o la </a:t>
            </a:r>
            <a:r>
              <a:rPr lang="en-US" err="1"/>
              <a:t>diferencia</a:t>
            </a:r>
            <a:r>
              <a:rPr lang="en-US"/>
              <a:t> entre </a:t>
            </a:r>
            <a:r>
              <a:rPr lang="en-US" err="1"/>
              <a:t>blancos</a:t>
            </a:r>
            <a:r>
              <a:rPr lang="en-US"/>
              <a:t> y negros.</a:t>
            </a:r>
          </a:p>
          <a:p>
            <a:r>
              <a:rPr lang="en-US" err="1"/>
              <a:t>Altas</a:t>
            </a:r>
            <a:r>
              <a:rPr lang="en-US"/>
              <a:t> </a:t>
            </a:r>
            <a:r>
              <a:rPr lang="en-US" err="1"/>
              <a:t>Luces</a:t>
            </a:r>
            <a:r>
              <a:rPr lang="en-US"/>
              <a:t>, </a:t>
            </a:r>
            <a:r>
              <a:rPr lang="en-US" err="1"/>
              <a:t>sobras</a:t>
            </a:r>
            <a:r>
              <a:rPr lang="en-US"/>
              <a:t>, </a:t>
            </a:r>
            <a:r>
              <a:rPr lang="en-US" err="1"/>
              <a:t>blancos</a:t>
            </a:r>
            <a:r>
              <a:rPr lang="en-US"/>
              <a:t>, negros: Son </a:t>
            </a:r>
            <a:r>
              <a:rPr lang="en-US" err="1"/>
              <a:t>ajustes</a:t>
            </a:r>
            <a:r>
              <a:rPr lang="en-US"/>
              <a:t> </a:t>
            </a:r>
            <a:r>
              <a:rPr lang="en-US" err="1"/>
              <a:t>más</a:t>
            </a:r>
            <a:r>
              <a:rPr lang="en-US"/>
              <a:t> </a:t>
            </a:r>
            <a:r>
              <a:rPr lang="en-US" err="1"/>
              <a:t>finos</a:t>
            </a:r>
            <a:r>
              <a:rPr lang="en-US"/>
              <a:t> de la </a:t>
            </a:r>
            <a:r>
              <a:rPr lang="en-US" err="1"/>
              <a:t>exposición</a:t>
            </a:r>
            <a:r>
              <a:rPr lang="en-US"/>
              <a:t> y el </a:t>
            </a:r>
            <a:r>
              <a:rPr lang="en-US" err="1"/>
              <a:t>contraste</a:t>
            </a:r>
            <a:r>
              <a:rPr lang="en-US"/>
              <a:t>, </a:t>
            </a:r>
            <a:r>
              <a:rPr lang="en-US" err="1"/>
              <a:t>por</a:t>
            </a:r>
            <a:r>
              <a:rPr lang="en-US"/>
              <a:t> </a:t>
            </a:r>
            <a:r>
              <a:rPr lang="en-US" err="1"/>
              <a:t>si</a:t>
            </a:r>
            <a:r>
              <a:rPr lang="en-US"/>
              <a:t> </a:t>
            </a:r>
            <a:r>
              <a:rPr lang="en-US" err="1"/>
              <a:t>dereamos</a:t>
            </a:r>
            <a:r>
              <a:rPr lang="en-US"/>
              <a:t> </a:t>
            </a:r>
            <a:r>
              <a:rPr lang="en-US" err="1"/>
              <a:t>modificar</a:t>
            </a:r>
            <a:r>
              <a:rPr lang="en-US"/>
              <a:t> solo un </a:t>
            </a:r>
            <a:r>
              <a:rPr lang="en-US" err="1"/>
              <a:t>cuarto</a:t>
            </a:r>
            <a:r>
              <a:rPr lang="en-US"/>
              <a:t> del </a:t>
            </a:r>
            <a:r>
              <a:rPr lang="en-US" err="1"/>
              <a:t>histograma</a:t>
            </a:r>
            <a:r>
              <a:rPr lang="en-US"/>
              <a:t>.</a:t>
            </a:r>
          </a:p>
          <a:p>
            <a:r>
              <a:rPr lang="en-US" err="1"/>
              <a:t>Presencia</a:t>
            </a:r>
            <a:r>
              <a:rPr lang="en-US"/>
              <a:t>: </a:t>
            </a:r>
            <a:r>
              <a:rPr lang="en-US" err="1"/>
              <a:t>Es</a:t>
            </a:r>
            <a:r>
              <a:rPr lang="en-US"/>
              <a:t> un ajuste un </a:t>
            </a:r>
            <a:r>
              <a:rPr lang="en-US" err="1"/>
              <a:t>tanto</a:t>
            </a:r>
            <a:r>
              <a:rPr lang="en-US"/>
              <a:t> peculiar, que </a:t>
            </a:r>
            <a:r>
              <a:rPr lang="en-US" err="1"/>
              <a:t>acentúa</a:t>
            </a:r>
            <a:r>
              <a:rPr lang="en-US"/>
              <a:t> o </a:t>
            </a:r>
            <a:r>
              <a:rPr lang="en-US" err="1"/>
              <a:t>difumina</a:t>
            </a:r>
            <a:r>
              <a:rPr lang="en-US"/>
              <a:t> </a:t>
            </a:r>
            <a:r>
              <a:rPr lang="en-US" err="1"/>
              <a:t>los</a:t>
            </a:r>
            <a:r>
              <a:rPr lang="en-US"/>
              <a:t> </a:t>
            </a:r>
            <a:r>
              <a:rPr lang="en-US" err="1"/>
              <a:t>bordes</a:t>
            </a:r>
            <a:r>
              <a:rPr lang="en-US"/>
              <a:t> de la imagen, </a:t>
            </a:r>
            <a:r>
              <a:rPr lang="en-US" err="1"/>
              <a:t>podremos</a:t>
            </a:r>
            <a:r>
              <a:rPr lang="en-US"/>
              <a:t> </a:t>
            </a:r>
            <a:r>
              <a:rPr lang="en-US" err="1"/>
              <a:t>modificar</a:t>
            </a:r>
            <a:r>
              <a:rPr lang="en-US"/>
              <a:t> </a:t>
            </a:r>
            <a:r>
              <a:rPr lang="en-US" err="1"/>
              <a:t>aquí</a:t>
            </a:r>
            <a:r>
              <a:rPr lang="en-US"/>
              <a:t> la </a:t>
            </a:r>
            <a:r>
              <a:rPr lang="en-US" err="1"/>
              <a:t>saturación</a:t>
            </a:r>
            <a:r>
              <a:rPr lang="en-US"/>
              <a:t> de la imagen </a:t>
            </a:r>
            <a:r>
              <a:rPr lang="en-US" err="1"/>
              <a:t>también</a:t>
            </a:r>
            <a:r>
              <a:rPr lang="en-US"/>
              <a:t>.</a:t>
            </a:r>
          </a:p>
          <a:p>
            <a:r>
              <a:rPr lang="en-US" err="1"/>
              <a:t>Saturación</a:t>
            </a:r>
            <a:r>
              <a:rPr lang="en-US"/>
              <a:t>: </a:t>
            </a:r>
            <a:r>
              <a:rPr lang="en-US" err="1"/>
              <a:t>Nuevamente</a:t>
            </a:r>
            <a:r>
              <a:rPr lang="en-US"/>
              <a:t>, </a:t>
            </a:r>
            <a:r>
              <a:rPr lang="en-US" err="1"/>
              <a:t>tenemos</a:t>
            </a:r>
            <a:r>
              <a:rPr lang="en-US"/>
              <a:t> un </a:t>
            </a:r>
            <a:r>
              <a:rPr lang="en-US" err="1"/>
              <a:t>ajuste</a:t>
            </a:r>
            <a:r>
              <a:rPr lang="en-US"/>
              <a:t> </a:t>
            </a:r>
            <a:r>
              <a:rPr lang="en-US" err="1"/>
              <a:t>más</a:t>
            </a:r>
            <a:r>
              <a:rPr lang="en-US"/>
              <a:t> </a:t>
            </a:r>
            <a:r>
              <a:rPr lang="en-US" err="1"/>
              <a:t>fino</a:t>
            </a:r>
            <a:r>
              <a:rPr lang="en-US"/>
              <a:t> de la </a:t>
            </a:r>
            <a:r>
              <a:rPr lang="en-US" err="1"/>
              <a:t>saturación</a:t>
            </a:r>
            <a:r>
              <a:rPr lang="en-US"/>
              <a:t>, </a:t>
            </a:r>
            <a:r>
              <a:rPr lang="en-US" err="1"/>
              <a:t>por</a:t>
            </a:r>
            <a:r>
              <a:rPr lang="en-US"/>
              <a:t> </a:t>
            </a:r>
            <a:r>
              <a:rPr lang="en-US" err="1"/>
              <a:t>si</a:t>
            </a:r>
            <a:r>
              <a:rPr lang="en-US"/>
              <a:t> </a:t>
            </a:r>
            <a:r>
              <a:rPr lang="en-US" err="1"/>
              <a:t>deseamos</a:t>
            </a:r>
            <a:r>
              <a:rPr lang="en-US"/>
              <a:t> </a:t>
            </a:r>
            <a:r>
              <a:rPr lang="en-US" err="1"/>
              <a:t>modificar</a:t>
            </a:r>
            <a:r>
              <a:rPr lang="en-US"/>
              <a:t> un solo color.</a:t>
            </a:r>
          </a:p>
          <a:p>
            <a:r>
              <a:rPr lang="en-US" err="1"/>
              <a:t>Detalle</a:t>
            </a:r>
            <a:r>
              <a:rPr lang="en-US"/>
              <a:t>: </a:t>
            </a:r>
            <a:r>
              <a:rPr lang="en-US" err="1"/>
              <a:t>Aquí</a:t>
            </a:r>
            <a:r>
              <a:rPr lang="en-US"/>
              <a:t> </a:t>
            </a:r>
            <a:r>
              <a:rPr lang="en-US" err="1"/>
              <a:t>podemos</a:t>
            </a:r>
            <a:r>
              <a:rPr lang="en-US"/>
              <a:t> </a:t>
            </a:r>
            <a:r>
              <a:rPr lang="en-US" err="1"/>
              <a:t>aumentar</a:t>
            </a:r>
            <a:r>
              <a:rPr lang="en-US"/>
              <a:t> la </a:t>
            </a:r>
            <a:r>
              <a:rPr lang="en-US" err="1"/>
              <a:t>definición</a:t>
            </a:r>
            <a:r>
              <a:rPr lang="en-US"/>
              <a:t> de </a:t>
            </a:r>
            <a:r>
              <a:rPr lang="en-US" err="1"/>
              <a:t>nuestra</a:t>
            </a:r>
            <a:r>
              <a:rPr lang="en-US"/>
              <a:t> </a:t>
            </a:r>
            <a:r>
              <a:rPr lang="en-US" err="1"/>
              <a:t>fotografía</a:t>
            </a:r>
            <a:r>
              <a:rPr lang="en-US"/>
              <a:t> con </a:t>
            </a:r>
            <a:r>
              <a:rPr lang="en-US" err="1"/>
              <a:t>los</a:t>
            </a:r>
            <a:r>
              <a:rPr lang="en-US"/>
              <a:t> </a:t>
            </a:r>
            <a:r>
              <a:rPr lang="en-US" err="1"/>
              <a:t>mandos</a:t>
            </a:r>
            <a:r>
              <a:rPr lang="en-US"/>
              <a:t> de </a:t>
            </a:r>
            <a:r>
              <a:rPr lang="en-US" err="1"/>
              <a:t>enfoque</a:t>
            </a:r>
            <a:r>
              <a:rPr lang="en-US"/>
              <a:t>, </a:t>
            </a:r>
            <a:r>
              <a:rPr lang="en-US" err="1"/>
              <a:t>además</a:t>
            </a:r>
            <a:r>
              <a:rPr lang="en-US"/>
              <a:t> de reducir el </a:t>
            </a:r>
            <a:r>
              <a:rPr lang="en-US" err="1"/>
              <a:t>ruido</a:t>
            </a:r>
            <a:r>
              <a:rPr lang="en-US"/>
              <a:t> de la </a:t>
            </a:r>
            <a:r>
              <a:rPr lang="en-US" err="1"/>
              <a:t>foto</a:t>
            </a:r>
            <a:r>
              <a:rPr lang="en-US"/>
              <a:t>, a costa de </a:t>
            </a:r>
            <a:r>
              <a:rPr lang="en-US" err="1"/>
              <a:t>perder</a:t>
            </a:r>
            <a:r>
              <a:rPr lang="en-US"/>
              <a:t> </a:t>
            </a:r>
            <a:r>
              <a:rPr lang="en-US" err="1"/>
              <a:t>mucha</a:t>
            </a:r>
            <a:r>
              <a:rPr lang="en-US"/>
              <a:t> </a:t>
            </a:r>
            <a:r>
              <a:rPr lang="en-US" err="1"/>
              <a:t>definición</a:t>
            </a:r>
            <a:r>
              <a:rPr lang="en-US"/>
              <a:t>. Salvo </a:t>
            </a:r>
            <a:r>
              <a:rPr lang="en-US" err="1"/>
              <a:t>casos</a:t>
            </a:r>
            <a:r>
              <a:rPr lang="en-US"/>
              <a:t> </a:t>
            </a:r>
            <a:r>
              <a:rPr lang="en-US" err="1"/>
              <a:t>excepcionales</a:t>
            </a:r>
            <a:r>
              <a:rPr lang="en-US"/>
              <a:t>, no </a:t>
            </a:r>
            <a:r>
              <a:rPr lang="en-US" err="1"/>
              <a:t>es</a:t>
            </a:r>
            <a:r>
              <a:rPr lang="en-US"/>
              <a:t> </a:t>
            </a:r>
            <a:r>
              <a:rPr lang="en-US" err="1"/>
              <a:t>muy</a:t>
            </a:r>
            <a:r>
              <a:rPr lang="en-US"/>
              <a:t> </a:t>
            </a:r>
            <a:r>
              <a:rPr lang="en-US" err="1"/>
              <a:t>recomendable</a:t>
            </a:r>
            <a:r>
              <a:rPr lang="en-US"/>
              <a:t> </a:t>
            </a:r>
            <a:r>
              <a:rPr lang="en-US" err="1"/>
              <a:t>ir</a:t>
            </a:r>
            <a:r>
              <a:rPr lang="en-US"/>
              <a:t> </a:t>
            </a:r>
            <a:r>
              <a:rPr lang="en-US" err="1"/>
              <a:t>más</a:t>
            </a:r>
            <a:r>
              <a:rPr lang="en-US"/>
              <a:t> </a:t>
            </a:r>
            <a:r>
              <a:rPr lang="en-US" err="1"/>
              <a:t>allá</a:t>
            </a:r>
            <a:r>
              <a:rPr lang="en-US"/>
              <a:t> del 10 o 15 </a:t>
            </a:r>
            <a:r>
              <a:rPr lang="en-US" err="1"/>
              <a:t>porciento</a:t>
            </a:r>
            <a:r>
              <a:rPr lang="en-US"/>
              <a:t> de </a:t>
            </a:r>
            <a:r>
              <a:rPr lang="en-US" err="1"/>
              <a:t>este</a:t>
            </a:r>
            <a:r>
              <a:rPr lang="en-US"/>
              <a:t> </a:t>
            </a:r>
            <a:r>
              <a:rPr lang="en-US" err="1"/>
              <a:t>mando</a:t>
            </a:r>
            <a:r>
              <a:rPr lang="en-US"/>
              <a:t>.</a:t>
            </a:r>
          </a:p>
          <a:p>
            <a:r>
              <a:rPr lang="en-US" err="1"/>
              <a:t>Correcciones</a:t>
            </a:r>
            <a:r>
              <a:rPr lang="en-US"/>
              <a:t> de </a:t>
            </a:r>
            <a:r>
              <a:rPr lang="en-US" err="1"/>
              <a:t>lente</a:t>
            </a:r>
            <a:r>
              <a:rPr lang="en-US"/>
              <a:t>: </a:t>
            </a:r>
            <a:r>
              <a:rPr lang="en-US" err="1"/>
              <a:t>Aquí</a:t>
            </a:r>
            <a:r>
              <a:rPr lang="en-US"/>
              <a:t> </a:t>
            </a:r>
            <a:r>
              <a:rPr lang="en-US" err="1"/>
              <a:t>podemos</a:t>
            </a:r>
            <a:r>
              <a:rPr lang="en-US"/>
              <a:t> </a:t>
            </a:r>
            <a:r>
              <a:rPr lang="en-US" err="1"/>
              <a:t>reducir</a:t>
            </a:r>
            <a:r>
              <a:rPr lang="en-US"/>
              <a:t> las </a:t>
            </a:r>
            <a:r>
              <a:rPr lang="en-US" err="1"/>
              <a:t>deformaciones</a:t>
            </a:r>
            <a:r>
              <a:rPr lang="en-US"/>
              <a:t> del </a:t>
            </a:r>
            <a:r>
              <a:rPr lang="en-US" err="1"/>
              <a:t>objetivo</a:t>
            </a:r>
            <a:r>
              <a:rPr lang="en-US"/>
              <a:t> </a:t>
            </a:r>
            <a:r>
              <a:rPr lang="en-US" err="1"/>
              <a:t>en</a:t>
            </a:r>
            <a:r>
              <a:rPr lang="en-US"/>
              <a:t> </a:t>
            </a:r>
            <a:r>
              <a:rPr lang="en-US" err="1"/>
              <a:t>focales</a:t>
            </a:r>
            <a:r>
              <a:rPr lang="en-US"/>
              <a:t> </a:t>
            </a:r>
            <a:r>
              <a:rPr lang="en-US" err="1"/>
              <a:t>bajas</a:t>
            </a:r>
            <a:r>
              <a:rPr lang="en-US"/>
              <a:t>, </a:t>
            </a:r>
            <a:r>
              <a:rPr lang="en-US" err="1"/>
              <a:t>además</a:t>
            </a:r>
            <a:r>
              <a:rPr lang="en-US"/>
              <a:t> de </a:t>
            </a:r>
            <a:r>
              <a:rPr lang="en-US" err="1"/>
              <a:t>reducir</a:t>
            </a:r>
            <a:r>
              <a:rPr lang="en-US"/>
              <a:t> la </a:t>
            </a:r>
            <a:r>
              <a:rPr lang="en-US" err="1"/>
              <a:t>aberración</a:t>
            </a:r>
            <a:r>
              <a:rPr lang="en-US"/>
              <a:t> </a:t>
            </a:r>
            <a:r>
              <a:rPr lang="en-US" err="1"/>
              <a:t>cromática</a:t>
            </a:r>
            <a:r>
              <a:rPr lang="en-US"/>
              <a:t> y de </a:t>
            </a:r>
            <a:r>
              <a:rPr lang="en-US" err="1"/>
              <a:t>enderezar</a:t>
            </a:r>
            <a:r>
              <a:rPr lang="en-US"/>
              <a:t> la imagen </a:t>
            </a:r>
            <a:r>
              <a:rPr lang="en-US" err="1"/>
              <a:t>automáticamente</a:t>
            </a:r>
            <a:r>
              <a:rPr lang="en-US"/>
              <a:t>. Un </a:t>
            </a:r>
            <a:r>
              <a:rPr lang="en-US" err="1"/>
              <a:t>caso</a:t>
            </a:r>
            <a:r>
              <a:rPr lang="en-US"/>
              <a:t> particular de </a:t>
            </a:r>
            <a:r>
              <a:rPr lang="en-US" err="1"/>
              <a:t>esta</a:t>
            </a:r>
            <a:r>
              <a:rPr lang="en-US"/>
              <a:t> </a:t>
            </a:r>
            <a:r>
              <a:rPr lang="en-US" err="1"/>
              <a:t>herramienta</a:t>
            </a:r>
            <a:r>
              <a:rPr lang="en-US"/>
              <a:t> </a:t>
            </a:r>
            <a:r>
              <a:rPr lang="en-US" err="1"/>
              <a:t>es</a:t>
            </a:r>
            <a:r>
              <a:rPr lang="en-US"/>
              <a:t> </a:t>
            </a:r>
            <a:r>
              <a:rPr lang="en-US" err="1"/>
              <a:t>cuando</a:t>
            </a:r>
            <a:r>
              <a:rPr lang="en-US"/>
              <a:t> </a:t>
            </a:r>
            <a:r>
              <a:rPr lang="en-US" err="1"/>
              <a:t>estamos</a:t>
            </a:r>
            <a:r>
              <a:rPr lang="en-US"/>
              <a:t> </a:t>
            </a:r>
            <a:r>
              <a:rPr lang="en-US" err="1"/>
              <a:t>haciendo</a:t>
            </a:r>
            <a:r>
              <a:rPr lang="en-US"/>
              <a:t> </a:t>
            </a:r>
            <a:r>
              <a:rPr lang="en-US" err="1"/>
              <a:t>fotografía</a:t>
            </a:r>
            <a:r>
              <a:rPr lang="en-US"/>
              <a:t> de </a:t>
            </a:r>
            <a:r>
              <a:rPr lang="en-US" err="1"/>
              <a:t>arquitectura</a:t>
            </a:r>
            <a:r>
              <a:rPr lang="en-US"/>
              <a:t> sin un </a:t>
            </a:r>
            <a:r>
              <a:rPr lang="en-US" err="1"/>
              <a:t>objetivo</a:t>
            </a:r>
            <a:r>
              <a:rPr lang="en-US"/>
              <a:t> </a:t>
            </a:r>
            <a:r>
              <a:rPr lang="en-US" err="1"/>
              <a:t>basculante</a:t>
            </a:r>
            <a:r>
              <a:rPr lang="en-US"/>
              <a:t>.</a:t>
            </a:r>
          </a:p>
          <a:p>
            <a:r>
              <a:rPr lang="en-US" err="1"/>
              <a:t>Efectos</a:t>
            </a:r>
            <a:r>
              <a:rPr lang="en-US"/>
              <a:t>: </a:t>
            </a:r>
            <a:r>
              <a:rPr lang="en-US" err="1"/>
              <a:t>Aquí</a:t>
            </a:r>
            <a:r>
              <a:rPr lang="en-US"/>
              <a:t> </a:t>
            </a:r>
            <a:r>
              <a:rPr lang="en-US" err="1"/>
              <a:t>podremos</a:t>
            </a:r>
            <a:r>
              <a:rPr lang="en-US"/>
              <a:t> </a:t>
            </a:r>
            <a:r>
              <a:rPr lang="en-US" err="1"/>
              <a:t>añadir</a:t>
            </a:r>
            <a:r>
              <a:rPr lang="en-US"/>
              <a:t> </a:t>
            </a:r>
            <a:r>
              <a:rPr lang="en-US" err="1"/>
              <a:t>grano</a:t>
            </a:r>
            <a:r>
              <a:rPr lang="en-US"/>
              <a:t> de </a:t>
            </a:r>
            <a:r>
              <a:rPr lang="en-US" err="1"/>
              <a:t>celuloide</a:t>
            </a:r>
            <a:r>
              <a:rPr lang="en-US"/>
              <a:t> y </a:t>
            </a:r>
            <a:r>
              <a:rPr lang="en-US" err="1"/>
              <a:t>viñetear</a:t>
            </a:r>
            <a:r>
              <a:rPr lang="en-US"/>
              <a:t> </a:t>
            </a:r>
            <a:r>
              <a:rPr lang="en-US" err="1"/>
              <a:t>nuestra</a:t>
            </a:r>
            <a:r>
              <a:rPr lang="en-US"/>
              <a:t> imagen.</a:t>
            </a:r>
          </a:p>
          <a:p>
            <a:r>
              <a:rPr lang="en-US" err="1"/>
              <a:t>En</a:t>
            </a:r>
            <a:r>
              <a:rPr lang="en-US"/>
              <a:t> </a:t>
            </a:r>
            <a:r>
              <a:rPr lang="en-US" err="1"/>
              <a:t>algunas</a:t>
            </a:r>
            <a:r>
              <a:rPr lang="en-US"/>
              <a:t> </a:t>
            </a:r>
            <a:r>
              <a:rPr lang="en-US" err="1"/>
              <a:t>versiones</a:t>
            </a:r>
            <a:r>
              <a:rPr lang="en-US"/>
              <a:t> de Lightroom, </a:t>
            </a:r>
            <a:r>
              <a:rPr lang="en-US" err="1"/>
              <a:t>también</a:t>
            </a:r>
            <a:r>
              <a:rPr lang="en-US"/>
              <a:t> </a:t>
            </a:r>
            <a:r>
              <a:rPr lang="en-US" err="1"/>
              <a:t>tenemos</a:t>
            </a:r>
            <a:r>
              <a:rPr lang="en-US"/>
              <a:t> un </a:t>
            </a:r>
            <a:r>
              <a:rPr lang="en-US" err="1"/>
              <a:t>ajuste</a:t>
            </a:r>
            <a:r>
              <a:rPr lang="en-US"/>
              <a:t> "de </a:t>
            </a:r>
            <a:r>
              <a:rPr lang="en-US" err="1"/>
              <a:t>niebla</a:t>
            </a:r>
            <a:r>
              <a:rPr lang="en-US"/>
              <a:t>" que </a:t>
            </a:r>
            <a:r>
              <a:rPr lang="en-US" err="1"/>
              <a:t>nos</a:t>
            </a:r>
            <a:r>
              <a:rPr lang="en-US"/>
              <a:t> </a:t>
            </a:r>
            <a:r>
              <a:rPr lang="en-US" err="1"/>
              <a:t>permite</a:t>
            </a:r>
            <a:r>
              <a:rPr lang="en-US"/>
              <a:t> </a:t>
            </a:r>
            <a:r>
              <a:rPr lang="en-US" err="1"/>
              <a:t>aclarar</a:t>
            </a:r>
            <a:r>
              <a:rPr lang="en-US"/>
              <a:t> la imagen de </a:t>
            </a:r>
            <a:r>
              <a:rPr lang="en-US" err="1"/>
              <a:t>calima</a:t>
            </a:r>
            <a:r>
              <a:rPr lang="en-US"/>
              <a:t> o </a:t>
            </a:r>
            <a:r>
              <a:rPr lang="en-US" err="1"/>
              <a:t>efectos</a:t>
            </a:r>
            <a:r>
              <a:rPr lang="en-US"/>
              <a:t> </a:t>
            </a:r>
            <a:r>
              <a:rPr lang="en-US" err="1"/>
              <a:t>atmosféricos</a:t>
            </a:r>
            <a:r>
              <a:rPr lang="en-US"/>
              <a:t> </a:t>
            </a:r>
            <a:r>
              <a:rPr lang="en-US" err="1"/>
              <a:t>parecidos</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508981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Tras dejar a nuestro gusto nuestras fotografías, solo nos queda exportarlas para los dos principales usos que le daremos, impresión y subida a redes sociales. En este paso también podremos agregar nuestra marca de agua si la tenemos. Procurad que la marca de agua no sea excesivamente llamativa o estropee nuestra foto.</a:t>
            </a:r>
            <a:endParaRPr lang="en-US" dirty="0"/>
          </a:p>
          <a:p>
            <a:endParaRPr lang="es-ES" dirty="0"/>
          </a:p>
          <a:p>
            <a:r>
              <a:rPr lang="es-ES" dirty="0"/>
              <a:t>También tener en cuenta que las resoluciones a la que suben nuestros archivos las redes sociales no es muy alta; por ejemplo en Facebook el borde largo serían unos 1200 píxeles, y en </a:t>
            </a:r>
            <a:r>
              <a:rPr lang="es-ES" dirty="0" err="1"/>
              <a:t>instagram</a:t>
            </a:r>
            <a:r>
              <a:rPr lang="es-ES" dirty="0"/>
              <a:t> unos 1080, aunque van cambiando con el tiempo. Si nosotros de antemano ya hemos exportado con la resolución y el espectro de color (</a:t>
            </a:r>
            <a:r>
              <a:rPr lang="es-ES" dirty="0" err="1"/>
              <a:t>sRGB</a:t>
            </a:r>
            <a:r>
              <a:rPr lang="es-ES" dirty="0"/>
              <a:t> por lo general) adecuados, la red social no comprimirá (o lo hará mínimamente) nuestro archivo, consiguiendo la mejor calidad posible.</a:t>
            </a:r>
          </a:p>
          <a:p>
            <a:endParaRPr lang="es-ES" dirty="0"/>
          </a:p>
          <a:p>
            <a:r>
              <a:rPr lang="es-ES" dirty="0"/>
              <a:t>En cuanto a la impresión, debemos tener en cuenta el formato TIFF, un archivo de compresión sin pérdida que nos dará una alta calidad, y aquí si usar el espacio de color Adobe, ya que las impresoras por lo general si tienen esa definición de color. Si bien nos podemos encontrar con problemas con este archivo, ya que algunos quioscos de fotografía en las tiendas no aceptan este formato.</a:t>
            </a:r>
          </a:p>
          <a:p>
            <a:endParaRPr lang="es-ES" dirty="0"/>
          </a:p>
          <a:p>
            <a:r>
              <a:rPr lang="es-ES" dirty="0"/>
              <a:t>En Capture </a:t>
            </a:r>
            <a:r>
              <a:rPr lang="es-ES" dirty="0" err="1"/>
              <a:t>One</a:t>
            </a:r>
            <a:r>
              <a:rPr lang="es-ES" dirty="0"/>
              <a:t> podemos definir lo que llamamos “Recetas de revelado”: Esto es, distintas maneras que tenemos de sacar la misma foto, en función de dónde vaya a ser su publicación o su impresión. Por defecto, todo saldrá en la carpeta “output”, aunque, como casi todo en Capture </a:t>
            </a:r>
            <a:r>
              <a:rPr lang="es-ES" dirty="0" err="1"/>
              <a:t>One</a:t>
            </a:r>
            <a:r>
              <a:rPr lang="es-ES" dirty="0"/>
              <a:t>, podemos configurarlo. También podemos darle un nombre concreto a cada archivo, dependiendo de la receta de revelado. Tenemos decenas de opciones, expresiones regulares, metadatos de la foto, un identificador único para cada una…</a:t>
            </a:r>
          </a:p>
        </p:txBody>
      </p:sp>
      <p:sp>
        <p:nvSpPr>
          <p:cNvPr id="4" name="Slide Number Placeholder 3"/>
          <p:cNvSpPr>
            <a:spLocks noGrp="1"/>
          </p:cNvSpPr>
          <p:nvPr>
            <p:ph type="sldNum" sz="quarter" idx="10"/>
          </p:nvPr>
        </p:nvSpPr>
        <p:spPr/>
        <p:txBody>
          <a:bodyPr/>
          <a:lstStyle/>
          <a:p>
            <a:fld id="{4CBCEA92-F142-4D57-B507-37BDAF44710C}" type="slidenum">
              <a:rPr lang="en-US" smtClean="0"/>
              <a:t>18</a:t>
            </a:fld>
            <a:endParaRPr lang="en-US"/>
          </a:p>
        </p:txBody>
      </p:sp>
    </p:spTree>
    <p:extLst>
      <p:ext uri="{BB962C8B-B14F-4D97-AF65-F5344CB8AC3E}">
        <p14:creationId xmlns:p14="http://schemas.microsoft.com/office/powerpoint/2010/main" val="4222971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procedemos con la demostración de Capture </a:t>
            </a:r>
            <a:r>
              <a:rPr lang="es-ES" dirty="0" err="1"/>
              <a:t>One</a:t>
            </a:r>
            <a:r>
              <a:rPr lang="es-ES" dirty="0"/>
              <a:t>.</a:t>
            </a:r>
          </a:p>
        </p:txBody>
      </p:sp>
      <p:sp>
        <p:nvSpPr>
          <p:cNvPr id="4" name="Slide Number Placeholder 3"/>
          <p:cNvSpPr>
            <a:spLocks noGrp="1"/>
          </p:cNvSpPr>
          <p:nvPr>
            <p:ph type="sldNum" sz="quarter" idx="10"/>
          </p:nvPr>
        </p:nvSpPr>
        <p:spPr/>
        <p:txBody>
          <a:bodyPr/>
          <a:lstStyle/>
          <a:p>
            <a:fld id="{4CBCEA92-F142-4D57-B507-37BDAF44710C}" type="slidenum">
              <a:rPr lang="en-US" smtClean="0"/>
              <a:t>19</a:t>
            </a:fld>
            <a:endParaRPr lang="en-US"/>
          </a:p>
        </p:txBody>
      </p:sp>
    </p:spTree>
    <p:extLst>
      <p:ext uri="{BB962C8B-B14F-4D97-AF65-F5344CB8AC3E}">
        <p14:creationId xmlns:p14="http://schemas.microsoft.com/office/powerpoint/2010/main" val="4123019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Éste es el índice que seguiremos en nuestra presentación. En una primera parte analizaremos en qué consiste este formato de imagen y cómo funciona. Seguidamente pasaremos a analizar qué ajustes y de qué manera debemos configurar nuestra cámara para poder conseguir estos archivos. Por último hablaremos de la última parte del flujo de trabajo, cómo tratar éste archivo para poder compartir nuestro trabajo.</a:t>
            </a:r>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313276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Introducción</a:t>
            </a:r>
            <a:r>
              <a:rPr lang="en-US" dirty="0"/>
              <a:t>: Las </a:t>
            </a:r>
            <a:r>
              <a:rPr lang="en-US" dirty="0" err="1"/>
              <a:t>primeras</a:t>
            </a:r>
            <a:r>
              <a:rPr lang="en-US" dirty="0"/>
              <a:t> </a:t>
            </a:r>
            <a:r>
              <a:rPr lang="en-US" dirty="0" err="1"/>
              <a:t>cámaras</a:t>
            </a:r>
            <a:r>
              <a:rPr lang="en-US" dirty="0"/>
              <a:t> </a:t>
            </a:r>
            <a:r>
              <a:rPr lang="en-US" dirty="0" err="1"/>
              <a:t>digtales</a:t>
            </a:r>
            <a:r>
              <a:rPr lang="en-US" dirty="0"/>
              <a:t> </a:t>
            </a:r>
            <a:r>
              <a:rPr lang="en-US" dirty="0" err="1"/>
              <a:t>aparecieron</a:t>
            </a:r>
            <a:r>
              <a:rPr lang="en-US" dirty="0"/>
              <a:t> </a:t>
            </a:r>
            <a:r>
              <a:rPr lang="en-US" dirty="0" err="1"/>
              <a:t>en</a:t>
            </a:r>
            <a:r>
              <a:rPr lang="en-US" dirty="0"/>
              <a:t> los </a:t>
            </a:r>
            <a:r>
              <a:rPr lang="en-US" dirty="0" err="1"/>
              <a:t>años</a:t>
            </a:r>
            <a:r>
              <a:rPr lang="en-US" dirty="0"/>
              <a:t> 90. </a:t>
            </a:r>
            <a:r>
              <a:rPr lang="en-US" dirty="0" err="1"/>
              <a:t>Anteriormente</a:t>
            </a:r>
            <a:r>
              <a:rPr lang="en-US" dirty="0"/>
              <a:t> a </a:t>
            </a:r>
            <a:r>
              <a:rPr lang="en-US" dirty="0" err="1"/>
              <a:t>esto</a:t>
            </a:r>
            <a:r>
              <a:rPr lang="en-US" dirty="0"/>
              <a:t>, </a:t>
            </a:r>
            <a:r>
              <a:rPr lang="en-US" dirty="0" err="1"/>
              <a:t>utilizábamos</a:t>
            </a:r>
            <a:r>
              <a:rPr lang="en-US" dirty="0"/>
              <a:t> </a:t>
            </a:r>
            <a:r>
              <a:rPr lang="en-US" dirty="0" err="1"/>
              <a:t>cámaras</a:t>
            </a:r>
            <a:r>
              <a:rPr lang="en-US" dirty="0"/>
              <a:t> </a:t>
            </a:r>
            <a:r>
              <a:rPr lang="en-US" dirty="0" err="1"/>
              <a:t>analógicas</a:t>
            </a:r>
            <a:r>
              <a:rPr lang="en-US" dirty="0"/>
              <a:t> que </a:t>
            </a:r>
            <a:r>
              <a:rPr lang="en-US" dirty="0" err="1"/>
              <a:t>guardaban</a:t>
            </a:r>
            <a:r>
              <a:rPr lang="en-US" dirty="0"/>
              <a:t> la </a:t>
            </a:r>
            <a:r>
              <a:rPr lang="en-US" dirty="0" err="1"/>
              <a:t>información</a:t>
            </a:r>
            <a:r>
              <a:rPr lang="en-US" dirty="0"/>
              <a:t> </a:t>
            </a:r>
            <a:r>
              <a:rPr lang="en-US" dirty="0" err="1"/>
              <a:t>en</a:t>
            </a:r>
            <a:r>
              <a:rPr lang="en-US" dirty="0"/>
              <a:t> un </a:t>
            </a:r>
            <a:r>
              <a:rPr lang="en-US" dirty="0" err="1"/>
              <a:t>carrete</a:t>
            </a:r>
            <a:r>
              <a:rPr lang="en-US" dirty="0"/>
              <a:t> </a:t>
            </a:r>
            <a:r>
              <a:rPr lang="en-US" dirty="0" err="1"/>
              <a:t>fotográfico</a:t>
            </a:r>
            <a:r>
              <a:rPr lang="en-US" dirty="0"/>
              <a:t>, una </a:t>
            </a:r>
            <a:r>
              <a:rPr lang="en-US" dirty="0" err="1"/>
              <a:t>película</a:t>
            </a:r>
            <a:r>
              <a:rPr lang="en-US" dirty="0"/>
              <a:t> </a:t>
            </a:r>
            <a:r>
              <a:rPr lang="en-US" dirty="0" err="1"/>
              <a:t>fotosensible</a:t>
            </a:r>
            <a:r>
              <a:rPr lang="en-US" dirty="0"/>
              <a:t>. </a:t>
            </a:r>
            <a:r>
              <a:rPr lang="en-US" dirty="0" err="1"/>
              <a:t>Cuando</a:t>
            </a:r>
            <a:r>
              <a:rPr lang="en-US" dirty="0"/>
              <a:t> </a:t>
            </a:r>
            <a:r>
              <a:rPr lang="en-US" dirty="0" err="1"/>
              <a:t>deseábamos</a:t>
            </a:r>
            <a:r>
              <a:rPr lang="en-US" dirty="0"/>
              <a:t> pasar </a:t>
            </a:r>
            <a:r>
              <a:rPr lang="en-US" dirty="0" err="1"/>
              <a:t>nuestras</a:t>
            </a:r>
            <a:r>
              <a:rPr lang="en-US" dirty="0"/>
              <a:t> </a:t>
            </a:r>
            <a:r>
              <a:rPr lang="en-US" dirty="0" err="1"/>
              <a:t>fotografías</a:t>
            </a:r>
            <a:r>
              <a:rPr lang="en-US" dirty="0"/>
              <a:t> del </a:t>
            </a:r>
            <a:r>
              <a:rPr lang="en-US" dirty="0" err="1"/>
              <a:t>carrete</a:t>
            </a:r>
            <a:r>
              <a:rPr lang="en-US" dirty="0"/>
              <a:t> al </a:t>
            </a:r>
            <a:r>
              <a:rPr lang="en-US" dirty="0" err="1"/>
              <a:t>papel</a:t>
            </a:r>
            <a:r>
              <a:rPr lang="en-US" dirty="0"/>
              <a:t>, </a:t>
            </a:r>
            <a:r>
              <a:rPr lang="en-US" dirty="0" err="1"/>
              <a:t>llevábamos</a:t>
            </a:r>
            <a:r>
              <a:rPr lang="en-US" dirty="0"/>
              <a:t> el </a:t>
            </a:r>
            <a:r>
              <a:rPr lang="en-US" dirty="0" err="1"/>
              <a:t>carrete</a:t>
            </a:r>
            <a:r>
              <a:rPr lang="en-US" dirty="0"/>
              <a:t> a un </a:t>
            </a:r>
            <a:r>
              <a:rPr lang="en-US" dirty="0" err="1"/>
              <a:t>estudio</a:t>
            </a:r>
            <a:r>
              <a:rPr lang="en-US" dirty="0"/>
              <a:t> de </a:t>
            </a:r>
            <a:r>
              <a:rPr lang="en-US" dirty="0" err="1"/>
              <a:t>revelado</a:t>
            </a:r>
            <a:r>
              <a:rPr lang="en-US" dirty="0"/>
              <a:t> (o bien las </a:t>
            </a:r>
            <a:r>
              <a:rPr lang="en-US" dirty="0" err="1"/>
              <a:t>procesábamos</a:t>
            </a:r>
            <a:r>
              <a:rPr lang="en-US" dirty="0"/>
              <a:t> </a:t>
            </a:r>
            <a:r>
              <a:rPr lang="en-US" dirty="0" err="1"/>
              <a:t>nosotros</a:t>
            </a:r>
            <a:r>
              <a:rPr lang="en-US" dirty="0"/>
              <a:t> </a:t>
            </a:r>
            <a:r>
              <a:rPr lang="en-US" dirty="0" err="1"/>
              <a:t>en</a:t>
            </a:r>
            <a:r>
              <a:rPr lang="en-US" dirty="0"/>
              <a:t> casa) para que </a:t>
            </a:r>
            <a:r>
              <a:rPr lang="en-US" dirty="0" err="1"/>
              <a:t>ellos</a:t>
            </a:r>
            <a:r>
              <a:rPr lang="en-US" dirty="0"/>
              <a:t>, </a:t>
            </a:r>
            <a:r>
              <a:rPr lang="en-US" dirty="0" err="1"/>
              <a:t>mediante</a:t>
            </a:r>
            <a:r>
              <a:rPr lang="en-US" dirty="0"/>
              <a:t> un </a:t>
            </a:r>
            <a:r>
              <a:rPr lang="en-US" dirty="0" err="1"/>
              <a:t>proceso</a:t>
            </a:r>
            <a:r>
              <a:rPr lang="en-US" dirty="0"/>
              <a:t> de </a:t>
            </a:r>
            <a:r>
              <a:rPr lang="en-US" dirty="0" err="1"/>
              <a:t>revelado</a:t>
            </a:r>
            <a:r>
              <a:rPr lang="en-US" dirty="0"/>
              <a:t> </a:t>
            </a:r>
            <a:r>
              <a:rPr lang="en-US" dirty="0" err="1"/>
              <a:t>químico</a:t>
            </a:r>
            <a:r>
              <a:rPr lang="en-US" dirty="0"/>
              <a:t>, </a:t>
            </a:r>
            <a:r>
              <a:rPr lang="en-US" dirty="0" err="1"/>
              <a:t>nos</a:t>
            </a:r>
            <a:r>
              <a:rPr lang="en-US" dirty="0"/>
              <a:t> </a:t>
            </a:r>
            <a:r>
              <a:rPr lang="en-US" dirty="0" err="1"/>
              <a:t>devolvieran</a:t>
            </a:r>
            <a:r>
              <a:rPr lang="en-US" dirty="0"/>
              <a:t> las </a:t>
            </a:r>
            <a:r>
              <a:rPr lang="en-US" dirty="0" err="1"/>
              <a:t>fotos</a:t>
            </a:r>
            <a:r>
              <a:rPr lang="en-US" dirty="0"/>
              <a:t> </a:t>
            </a:r>
            <a:r>
              <a:rPr lang="en-US" dirty="0" err="1"/>
              <a:t>ya</a:t>
            </a:r>
            <a:r>
              <a:rPr lang="en-US" dirty="0"/>
              <a:t> impresas </a:t>
            </a:r>
            <a:r>
              <a:rPr lang="en-US" dirty="0" err="1"/>
              <a:t>en</a:t>
            </a:r>
            <a:r>
              <a:rPr lang="en-US" dirty="0"/>
              <a:t> un </a:t>
            </a:r>
            <a:r>
              <a:rPr lang="en-US" dirty="0" err="1"/>
              <a:t>soporte</a:t>
            </a:r>
            <a:r>
              <a:rPr lang="en-US" dirty="0"/>
              <a:t> de </a:t>
            </a:r>
            <a:r>
              <a:rPr lang="en-US" dirty="0" err="1"/>
              <a:t>papel</a:t>
            </a:r>
            <a:r>
              <a:rPr lang="en-US" dirty="0"/>
              <a:t>. </a:t>
            </a:r>
            <a:r>
              <a:rPr lang="en-US" dirty="0" err="1"/>
              <a:t>En</a:t>
            </a:r>
            <a:r>
              <a:rPr lang="en-US" dirty="0"/>
              <a:t> la </a:t>
            </a:r>
            <a:r>
              <a:rPr lang="en-US" dirty="0" err="1"/>
              <a:t>fotografía</a:t>
            </a:r>
            <a:r>
              <a:rPr lang="en-US" dirty="0"/>
              <a:t> digital, </a:t>
            </a:r>
            <a:r>
              <a:rPr lang="en-US" dirty="0" err="1"/>
              <a:t>esto</a:t>
            </a:r>
            <a:r>
              <a:rPr lang="en-US" dirty="0"/>
              <a:t> se ha </a:t>
            </a:r>
            <a:r>
              <a:rPr lang="en-US" dirty="0" err="1"/>
              <a:t>traducido</a:t>
            </a:r>
            <a:r>
              <a:rPr lang="en-US" dirty="0"/>
              <a:t> </a:t>
            </a:r>
            <a:r>
              <a:rPr lang="en-US" dirty="0" err="1"/>
              <a:t>en</a:t>
            </a:r>
            <a:r>
              <a:rPr lang="en-US" dirty="0"/>
              <a:t> que </a:t>
            </a:r>
            <a:r>
              <a:rPr lang="en-US" dirty="0" err="1"/>
              <a:t>nosotros</a:t>
            </a:r>
            <a:r>
              <a:rPr lang="en-US" dirty="0"/>
              <a:t> </a:t>
            </a:r>
            <a:r>
              <a:rPr lang="en-US" dirty="0" err="1"/>
              <a:t>disparamos</a:t>
            </a:r>
            <a:r>
              <a:rPr lang="en-US" dirty="0"/>
              <a:t> </a:t>
            </a:r>
            <a:r>
              <a:rPr lang="en-US" dirty="0" err="1"/>
              <a:t>en</a:t>
            </a:r>
            <a:r>
              <a:rPr lang="en-US" dirty="0"/>
              <a:t> un </a:t>
            </a:r>
            <a:r>
              <a:rPr lang="en-US" dirty="0" err="1"/>
              <a:t>formato</a:t>
            </a:r>
            <a:r>
              <a:rPr lang="en-US" dirty="0"/>
              <a:t> </a:t>
            </a:r>
            <a:r>
              <a:rPr lang="en-US" dirty="0" err="1"/>
              <a:t>equivalente</a:t>
            </a:r>
            <a:r>
              <a:rPr lang="en-US" dirty="0"/>
              <a:t> al </a:t>
            </a:r>
            <a:r>
              <a:rPr lang="en-US" dirty="0" err="1"/>
              <a:t>carrete</a:t>
            </a:r>
            <a:r>
              <a:rPr lang="en-US" dirty="0"/>
              <a:t> de la </a:t>
            </a:r>
            <a:r>
              <a:rPr lang="en-US" dirty="0" err="1"/>
              <a:t>cámara</a:t>
            </a:r>
            <a:r>
              <a:rPr lang="en-US" dirty="0"/>
              <a:t> </a:t>
            </a:r>
            <a:r>
              <a:rPr lang="en-US" dirty="0" err="1"/>
              <a:t>analógica</a:t>
            </a:r>
            <a:r>
              <a:rPr lang="en-US" dirty="0"/>
              <a:t>, el </a:t>
            </a:r>
            <a:r>
              <a:rPr lang="en-US" dirty="0" err="1"/>
              <a:t>formato</a:t>
            </a:r>
            <a:r>
              <a:rPr lang="en-US" dirty="0"/>
              <a:t> </a:t>
            </a:r>
            <a:r>
              <a:rPr lang="en-US" dirty="0" err="1"/>
              <a:t>crudo</a:t>
            </a:r>
            <a:r>
              <a:rPr lang="en-US" dirty="0"/>
              <a:t> o </a:t>
            </a:r>
            <a:r>
              <a:rPr lang="en-US" dirty="0" err="1"/>
              <a:t>negativo</a:t>
            </a:r>
            <a:r>
              <a:rPr lang="en-US" dirty="0"/>
              <a:t> digital, y </a:t>
            </a:r>
            <a:r>
              <a:rPr lang="en-US" dirty="0" err="1"/>
              <a:t>nosotros</a:t>
            </a:r>
            <a:r>
              <a:rPr lang="en-US" dirty="0"/>
              <a:t> </a:t>
            </a:r>
            <a:r>
              <a:rPr lang="en-US" dirty="0" err="1"/>
              <a:t>en</a:t>
            </a:r>
            <a:r>
              <a:rPr lang="en-US" dirty="0"/>
              <a:t> casa, con un </a:t>
            </a:r>
            <a:r>
              <a:rPr lang="en-US" dirty="0" err="1"/>
              <a:t>ordenador</a:t>
            </a:r>
            <a:r>
              <a:rPr lang="en-US" dirty="0"/>
              <a:t>, </a:t>
            </a:r>
            <a:r>
              <a:rPr lang="en-US" dirty="0" err="1"/>
              <a:t>procesamos</a:t>
            </a:r>
            <a:r>
              <a:rPr lang="en-US" dirty="0"/>
              <a:t> </a:t>
            </a:r>
            <a:r>
              <a:rPr lang="en-US" dirty="0" err="1"/>
              <a:t>este</a:t>
            </a:r>
            <a:r>
              <a:rPr lang="en-US" dirty="0"/>
              <a:t> </a:t>
            </a:r>
            <a:r>
              <a:rPr lang="en-US" dirty="0" err="1"/>
              <a:t>archivo</a:t>
            </a:r>
            <a:r>
              <a:rPr lang="en-US" dirty="0"/>
              <a:t> con el fin de que sea </a:t>
            </a:r>
            <a:r>
              <a:rPr lang="en-US" dirty="0" err="1"/>
              <a:t>fácil</a:t>
            </a:r>
            <a:r>
              <a:rPr lang="en-US" dirty="0"/>
              <a:t> de </a:t>
            </a:r>
            <a:r>
              <a:rPr lang="en-US" dirty="0" err="1"/>
              <a:t>compartir</a:t>
            </a:r>
            <a:r>
              <a:rPr lang="en-US" dirty="0"/>
              <a:t> e </a:t>
            </a:r>
            <a:r>
              <a:rPr lang="en-US" dirty="0" err="1"/>
              <a:t>imprimir</a:t>
            </a:r>
            <a:r>
              <a:rPr lang="en-US" dirty="0"/>
              <a:t>.</a:t>
            </a:r>
          </a:p>
          <a:p>
            <a:endParaRPr lang="en-US" dirty="0"/>
          </a:p>
          <a:p>
            <a:r>
              <a:rPr lang="en-US" dirty="0"/>
              <a:t>Es por </a:t>
            </a:r>
            <a:r>
              <a:rPr lang="en-US" dirty="0" err="1"/>
              <a:t>ello</a:t>
            </a:r>
            <a:r>
              <a:rPr lang="en-US" dirty="0"/>
              <a:t> que </a:t>
            </a:r>
            <a:r>
              <a:rPr lang="en-US" dirty="0" err="1"/>
              <a:t>muchas</a:t>
            </a:r>
            <a:r>
              <a:rPr lang="en-US" dirty="0"/>
              <a:t> </a:t>
            </a:r>
            <a:r>
              <a:rPr lang="en-US" dirty="0" err="1"/>
              <a:t>veces</a:t>
            </a:r>
            <a:r>
              <a:rPr lang="en-US" dirty="0"/>
              <a:t> </a:t>
            </a:r>
            <a:r>
              <a:rPr lang="en-US" dirty="0" err="1"/>
              <a:t>hablamos</a:t>
            </a:r>
            <a:r>
              <a:rPr lang="en-US" dirty="0"/>
              <a:t> del </a:t>
            </a:r>
            <a:r>
              <a:rPr lang="en-US" dirty="0" err="1"/>
              <a:t>formato</a:t>
            </a:r>
            <a:r>
              <a:rPr lang="en-US" dirty="0"/>
              <a:t> RAW </a:t>
            </a:r>
            <a:r>
              <a:rPr lang="en-US" dirty="0" err="1"/>
              <a:t>como</a:t>
            </a:r>
            <a:r>
              <a:rPr lang="en-US" dirty="0"/>
              <a:t> </a:t>
            </a:r>
            <a:r>
              <a:rPr lang="en-US" dirty="0" err="1"/>
              <a:t>negativo</a:t>
            </a:r>
            <a:r>
              <a:rPr lang="en-US" dirty="0"/>
              <a:t> digital y del </a:t>
            </a:r>
            <a:r>
              <a:rPr lang="en-US" dirty="0" err="1"/>
              <a:t>proceso</a:t>
            </a:r>
            <a:r>
              <a:rPr lang="en-US" dirty="0"/>
              <a:t> </a:t>
            </a:r>
            <a:r>
              <a:rPr lang="en-US" dirty="0" err="1"/>
              <a:t>como</a:t>
            </a:r>
            <a:r>
              <a:rPr lang="en-US" dirty="0"/>
              <a:t> </a:t>
            </a:r>
            <a:r>
              <a:rPr lang="en-US" dirty="0" err="1"/>
              <a:t>revelado</a:t>
            </a:r>
            <a:r>
              <a:rPr lang="en-US" dirty="0"/>
              <a:t> digital, o </a:t>
            </a:r>
            <a:r>
              <a:rPr lang="en-US" dirty="0" err="1"/>
              <a:t>simplemente</a:t>
            </a:r>
            <a:r>
              <a:rPr lang="en-US" dirty="0"/>
              <a:t> </a:t>
            </a:r>
            <a:r>
              <a:rPr lang="en-US" dirty="0" err="1"/>
              <a:t>revelado</a:t>
            </a:r>
            <a:r>
              <a:rPr lang="en-US" dirty="0"/>
              <a:t>.</a:t>
            </a:r>
          </a:p>
          <a:p>
            <a:endParaRPr lang="en-US" dirty="0"/>
          </a:p>
          <a:p>
            <a:r>
              <a:rPr lang="en-US" dirty="0"/>
              <a:t>Tres </a:t>
            </a:r>
            <a:r>
              <a:rPr lang="en-US" dirty="0" err="1"/>
              <a:t>cosas</a:t>
            </a:r>
            <a:r>
              <a:rPr lang="en-US" dirty="0"/>
              <a:t> para </a:t>
            </a:r>
            <a:r>
              <a:rPr lang="en-US" dirty="0" err="1"/>
              <a:t>convertir</a:t>
            </a:r>
            <a:r>
              <a:rPr lang="en-US" dirty="0"/>
              <a:t> el archive RAW </a:t>
            </a:r>
            <a:r>
              <a:rPr lang="en-US" dirty="0" err="1"/>
              <a:t>en</a:t>
            </a:r>
            <a:r>
              <a:rPr lang="en-US" dirty="0"/>
              <a:t> una </a:t>
            </a:r>
            <a:r>
              <a:rPr lang="en-US" dirty="0" err="1"/>
              <a:t>fotografía</a:t>
            </a:r>
            <a:r>
              <a:rPr lang="en-US" dirty="0"/>
              <a:t>, el </a:t>
            </a:r>
            <a:r>
              <a:rPr lang="en-US" dirty="0" err="1"/>
              <a:t>propio</a:t>
            </a:r>
            <a:r>
              <a:rPr lang="en-US" dirty="0"/>
              <a:t> </a:t>
            </a:r>
            <a:r>
              <a:rPr lang="en-US" dirty="0" err="1"/>
              <a:t>archivo</a:t>
            </a:r>
            <a:r>
              <a:rPr lang="en-US" dirty="0"/>
              <a:t>, el software que lo </a:t>
            </a:r>
            <a:r>
              <a:rPr lang="en-US" dirty="0" err="1"/>
              <a:t>interpreta</a:t>
            </a:r>
            <a:r>
              <a:rPr lang="en-US" dirty="0"/>
              <a:t>, y los </a:t>
            </a:r>
            <a:r>
              <a:rPr lang="en-US" dirty="0" err="1"/>
              <a:t>ajustes</a:t>
            </a:r>
            <a:r>
              <a:rPr lang="en-US" dirty="0"/>
              <a:t> </a:t>
            </a:r>
            <a:r>
              <a:rPr lang="en-US" dirty="0" err="1"/>
              <a:t>en</a:t>
            </a:r>
            <a:r>
              <a:rPr lang="en-US" dirty="0"/>
              <a:t> el software.</a:t>
            </a:r>
          </a:p>
          <a:p>
            <a:endParaRPr lang="en-US" dirty="0"/>
          </a:p>
          <a:p>
            <a:r>
              <a:rPr lang="en-US" dirty="0"/>
              <a:t>Video </a:t>
            </a:r>
            <a:r>
              <a:rPr lang="en-US" dirty="0" err="1"/>
              <a:t>sobre</a:t>
            </a:r>
            <a:r>
              <a:rPr lang="en-US" dirty="0"/>
              <a:t> el </a:t>
            </a:r>
            <a:r>
              <a:rPr lang="en-US" dirty="0" err="1"/>
              <a:t>formato</a:t>
            </a:r>
            <a:r>
              <a:rPr lang="en-US" dirty="0"/>
              <a:t> RAW: https://www.youtube.com/watch?v=AZdzcaaqaeY</a:t>
            </a:r>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 que </a:t>
            </a:r>
            <a:r>
              <a:rPr lang="en-US" err="1"/>
              <a:t>hace</a:t>
            </a:r>
            <a:r>
              <a:rPr lang="en-US"/>
              <a:t> especial a un RAW (</a:t>
            </a:r>
            <a:r>
              <a:rPr lang="en-US" err="1"/>
              <a:t>crudo</a:t>
            </a:r>
            <a:r>
              <a:rPr lang="en-US"/>
              <a:t> </a:t>
            </a:r>
            <a:r>
              <a:rPr lang="en-US" err="1"/>
              <a:t>en</a:t>
            </a:r>
            <a:r>
              <a:rPr lang="en-US"/>
              <a:t> </a:t>
            </a:r>
            <a:r>
              <a:rPr lang="en-US" err="1"/>
              <a:t>inglés</a:t>
            </a:r>
            <a:r>
              <a:rPr lang="en-US"/>
              <a:t>) </a:t>
            </a:r>
            <a:r>
              <a:rPr lang="en-US" err="1"/>
              <a:t>es</a:t>
            </a:r>
            <a:r>
              <a:rPr lang="en-US"/>
              <a:t> que </a:t>
            </a:r>
            <a:r>
              <a:rPr lang="en-US" err="1"/>
              <a:t>toma</a:t>
            </a:r>
            <a:r>
              <a:rPr lang="en-US"/>
              <a:t> </a:t>
            </a:r>
            <a:r>
              <a:rPr lang="en-US" err="1"/>
              <a:t>los</a:t>
            </a:r>
            <a:r>
              <a:rPr lang="en-US"/>
              <a:t> </a:t>
            </a:r>
            <a:r>
              <a:rPr lang="en-US" err="1"/>
              <a:t>datos</a:t>
            </a:r>
            <a:r>
              <a:rPr lang="en-US"/>
              <a:t> </a:t>
            </a:r>
            <a:r>
              <a:rPr lang="en-US" err="1"/>
              <a:t>directamente</a:t>
            </a:r>
            <a:r>
              <a:rPr lang="en-US"/>
              <a:t> </a:t>
            </a:r>
            <a:r>
              <a:rPr lang="en-US" err="1"/>
              <a:t>como</a:t>
            </a:r>
            <a:r>
              <a:rPr lang="en-US"/>
              <a:t> se </a:t>
            </a:r>
            <a:r>
              <a:rPr lang="en-US" err="1"/>
              <a:t>han</a:t>
            </a:r>
            <a:r>
              <a:rPr lang="en-US"/>
              <a:t> </a:t>
            </a:r>
            <a:r>
              <a:rPr lang="en-US" err="1"/>
              <a:t>captado</a:t>
            </a:r>
            <a:r>
              <a:rPr lang="en-US"/>
              <a:t> </a:t>
            </a:r>
            <a:r>
              <a:rPr lang="en-US" err="1"/>
              <a:t>desde</a:t>
            </a:r>
            <a:r>
              <a:rPr lang="en-US"/>
              <a:t> el sensor y </a:t>
            </a:r>
            <a:r>
              <a:rPr lang="en-US" err="1"/>
              <a:t>los</a:t>
            </a:r>
            <a:r>
              <a:rPr lang="en-US"/>
              <a:t> </a:t>
            </a:r>
            <a:r>
              <a:rPr lang="en-US" err="1"/>
              <a:t>guarda</a:t>
            </a:r>
            <a:r>
              <a:rPr lang="en-US"/>
              <a:t> </a:t>
            </a:r>
            <a:r>
              <a:rPr lang="en-US" err="1"/>
              <a:t>en</a:t>
            </a:r>
            <a:r>
              <a:rPr lang="en-US"/>
              <a:t> un </a:t>
            </a:r>
            <a:r>
              <a:rPr lang="en-US" err="1"/>
              <a:t>archivo</a:t>
            </a:r>
            <a:r>
              <a:rPr lang="en-US"/>
              <a:t>, que </a:t>
            </a:r>
            <a:r>
              <a:rPr lang="en-US" err="1"/>
              <a:t>tendrá</a:t>
            </a:r>
            <a:r>
              <a:rPr lang="en-US"/>
              <a:t> la </a:t>
            </a:r>
            <a:r>
              <a:rPr lang="en-US" err="1"/>
              <a:t>extensión</a:t>
            </a:r>
            <a:r>
              <a:rPr lang="en-US"/>
              <a:t> </a:t>
            </a:r>
            <a:r>
              <a:rPr lang="en-US" err="1"/>
              <a:t>propia</a:t>
            </a:r>
            <a:r>
              <a:rPr lang="en-US"/>
              <a:t> de </a:t>
            </a:r>
            <a:r>
              <a:rPr lang="en-US" err="1"/>
              <a:t>cada</a:t>
            </a:r>
            <a:r>
              <a:rPr lang="en-US"/>
              <a:t> </a:t>
            </a:r>
            <a:r>
              <a:rPr lang="en-US" err="1"/>
              <a:t>fabricante</a:t>
            </a:r>
            <a:r>
              <a:rPr lang="en-US"/>
              <a:t>, </a:t>
            </a:r>
            <a:r>
              <a:rPr lang="en-US" err="1"/>
              <a:t>por</a:t>
            </a:r>
            <a:r>
              <a:rPr lang="en-US"/>
              <a:t> </a:t>
            </a:r>
            <a:r>
              <a:rPr lang="en-US" err="1"/>
              <a:t>ejemplo</a:t>
            </a:r>
            <a:r>
              <a:rPr lang="en-US"/>
              <a:t> </a:t>
            </a:r>
            <a:r>
              <a:rPr lang="en-US" err="1"/>
              <a:t>en</a:t>
            </a:r>
            <a:r>
              <a:rPr lang="en-US"/>
              <a:t> Nikon </a:t>
            </a:r>
            <a:r>
              <a:rPr lang="en-US" err="1"/>
              <a:t>tendremos</a:t>
            </a:r>
            <a:r>
              <a:rPr lang="en-US"/>
              <a:t> </a:t>
            </a:r>
            <a:r>
              <a:rPr lang="en-US" err="1"/>
              <a:t>archivos</a:t>
            </a:r>
            <a:r>
              <a:rPr lang="en-US"/>
              <a:t> con extension </a:t>
            </a:r>
            <a:r>
              <a:rPr lang="es-ES"/>
              <a:t>*.NEF. Si disparáramos en JPG, la cámara trabajaría sobre dicho archivo, lo edita, lo comprime y a la salida tenemos una </a:t>
            </a:r>
            <a:r>
              <a:rPr lang="es-ES" err="1"/>
              <a:t>fotgrafía</a:t>
            </a:r>
            <a:r>
              <a:rPr lang="es-ES"/>
              <a:t> lista para imprimir o compartir, pero que no nos será útil para editar, ya que habremos perdido información que era crucial para poder editar la fotografía, como por ejemplo la configuración de balance de blancos.</a:t>
            </a:r>
          </a:p>
          <a:p>
            <a:endParaRPr lang="es-ES"/>
          </a:p>
          <a:p>
            <a:r>
              <a:rPr lang="es-ES"/>
              <a:t>Al igual que en el revelado analógico, podremos ajustar a nuestro gusto multitud de valores, como el brillo, contraste, saturación, balance de blancos…</a:t>
            </a:r>
            <a:endParaRPr lang="en-US"/>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El primer paso para poder trabajar con este flexible formato es configurar la cámara correctamente. Aquí quién os puede guiar mejor es el manual de la cámara, aunque dentro de la marca, todos los manuales son muy parecidos. En Canon lo tendríamos en la primera pestaña de los menús, dentro de la categoría roja. En Nikon lo tendríamos dentro del menú, en la pestaña de la silueta de la cámara en color verde, eligiendo “Calidad de imagen”. Procuraremos elegir también el ajuste más fino de calidad, ya que siempre podremos perder información, pero nunca ganarla. Mencionar también la posibilidad en algunas cámaras de poder guardar a la vez un RAW y un JPG. Esto quizá puede ser conveniente las primeras veces, pero tened en cuenta que usaremos mucho más espacio en la tarjeta de memoria, los raw ya de por si ocupan bastante, haremos un uso más intensivo de la tarjeta de memoria, y si es lenta tendremos que esperar bastante a que terminen de grabarse las fotografías, y que desde el raw vamos a poder sacar la versión JPG sin problemas.</a:t>
            </a:r>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229142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la hora de </a:t>
            </a:r>
            <a:r>
              <a:rPr lang="en-US" dirty="0" err="1"/>
              <a:t>ver</a:t>
            </a:r>
            <a:r>
              <a:rPr lang="en-US" dirty="0"/>
              <a:t> las </a:t>
            </a:r>
            <a:r>
              <a:rPr lang="en-US" dirty="0" err="1"/>
              <a:t>fotografías</a:t>
            </a:r>
            <a:r>
              <a:rPr lang="en-US" dirty="0"/>
              <a:t> </a:t>
            </a:r>
            <a:r>
              <a:rPr lang="en-US" dirty="0" err="1"/>
              <a:t>en</a:t>
            </a:r>
            <a:r>
              <a:rPr lang="en-US" dirty="0"/>
              <a:t> la </a:t>
            </a:r>
            <a:r>
              <a:rPr lang="en-US" dirty="0" err="1"/>
              <a:t>cámara</a:t>
            </a:r>
            <a:r>
              <a:rPr lang="en-US" dirty="0"/>
              <a:t>, una de las vistas </a:t>
            </a:r>
            <a:r>
              <a:rPr lang="en-US" dirty="0" err="1"/>
              <a:t>más</a:t>
            </a:r>
            <a:r>
              <a:rPr lang="en-US" dirty="0"/>
              <a:t> </a:t>
            </a:r>
            <a:r>
              <a:rPr lang="en-US" dirty="0" err="1"/>
              <a:t>interesantes</a:t>
            </a:r>
            <a:r>
              <a:rPr lang="en-US" dirty="0"/>
              <a:t> es la de </a:t>
            </a:r>
            <a:r>
              <a:rPr lang="en-US" dirty="0" err="1"/>
              <a:t>altas</a:t>
            </a:r>
            <a:r>
              <a:rPr lang="en-US" dirty="0"/>
              <a:t> luces. </a:t>
            </a:r>
            <a:r>
              <a:rPr lang="en-US" dirty="0" err="1"/>
              <a:t>En</a:t>
            </a:r>
            <a:r>
              <a:rPr lang="en-US" dirty="0"/>
              <a:t> </a:t>
            </a:r>
            <a:r>
              <a:rPr lang="en-US" dirty="0" err="1"/>
              <a:t>esta</a:t>
            </a:r>
            <a:r>
              <a:rPr lang="en-US" dirty="0"/>
              <a:t> vista, las </a:t>
            </a:r>
            <a:r>
              <a:rPr lang="en-US" dirty="0" err="1"/>
              <a:t>partes</a:t>
            </a:r>
            <a:r>
              <a:rPr lang="en-US" dirty="0"/>
              <a:t> de la </a:t>
            </a:r>
            <a:r>
              <a:rPr lang="en-US" dirty="0" err="1"/>
              <a:t>fotografía</a:t>
            </a:r>
            <a:r>
              <a:rPr lang="en-US" dirty="0"/>
              <a:t> que </a:t>
            </a:r>
            <a:r>
              <a:rPr lang="en-US" dirty="0" err="1"/>
              <a:t>estén</a:t>
            </a:r>
            <a:r>
              <a:rPr lang="en-US" dirty="0"/>
              <a:t> </a:t>
            </a:r>
            <a:r>
              <a:rPr lang="en-US" dirty="0" err="1"/>
              <a:t>quemadas</a:t>
            </a:r>
            <a:r>
              <a:rPr lang="en-US" dirty="0"/>
              <a:t> o </a:t>
            </a:r>
            <a:r>
              <a:rPr lang="en-US" dirty="0" err="1"/>
              <a:t>sobreexpuestas</a:t>
            </a:r>
            <a:r>
              <a:rPr lang="en-US" dirty="0"/>
              <a:t> </a:t>
            </a:r>
            <a:r>
              <a:rPr lang="en-US" dirty="0" err="1"/>
              <a:t>empezarán</a:t>
            </a:r>
            <a:r>
              <a:rPr lang="en-US" dirty="0"/>
              <a:t> a </a:t>
            </a:r>
            <a:r>
              <a:rPr lang="en-US" dirty="0" err="1"/>
              <a:t>parpadear</a:t>
            </a:r>
            <a:r>
              <a:rPr lang="en-US" dirty="0"/>
              <a:t>, </a:t>
            </a:r>
            <a:r>
              <a:rPr lang="en-US" dirty="0" err="1"/>
              <a:t>en</a:t>
            </a:r>
            <a:r>
              <a:rPr lang="en-US" dirty="0"/>
              <a:t> </a:t>
            </a:r>
            <a:r>
              <a:rPr lang="en-US" dirty="0" err="1"/>
              <a:t>blanco</a:t>
            </a:r>
            <a:r>
              <a:rPr lang="en-US" dirty="0"/>
              <a:t> y negro o con un patron de </a:t>
            </a:r>
            <a:r>
              <a:rPr lang="en-US" dirty="0" err="1"/>
              <a:t>rayas</a:t>
            </a:r>
            <a:r>
              <a:rPr lang="en-US" dirty="0"/>
              <a:t>. Más Adelante </a:t>
            </a:r>
            <a:r>
              <a:rPr lang="en-US" dirty="0" err="1"/>
              <a:t>veremos</a:t>
            </a:r>
            <a:r>
              <a:rPr lang="en-US" dirty="0"/>
              <a:t> por </a:t>
            </a:r>
            <a:r>
              <a:rPr lang="en-US" dirty="0" err="1"/>
              <a:t>qué</a:t>
            </a:r>
            <a:r>
              <a:rPr lang="en-US" dirty="0"/>
              <a:t> </a:t>
            </a:r>
            <a:r>
              <a:rPr lang="en-US" dirty="0" err="1"/>
              <a:t>nos</a:t>
            </a:r>
            <a:r>
              <a:rPr lang="en-US" dirty="0"/>
              <a:t> es crucial </a:t>
            </a:r>
            <a:r>
              <a:rPr lang="en-US" dirty="0" err="1"/>
              <a:t>esta</a:t>
            </a:r>
            <a:r>
              <a:rPr lang="en-US" dirty="0"/>
              <a:t> vista.</a:t>
            </a:r>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406513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Otro ajuste a destacar sería el espacio de color. Esto es la cantidad de colores que el la cámara guardará en el archivo. El espacio </a:t>
            </a:r>
            <a:r>
              <a:rPr lang="es-ES" err="1"/>
              <a:t>sRGB</a:t>
            </a:r>
            <a:r>
              <a:rPr lang="es-ES"/>
              <a:t> es el que normalmente los monitores y las pantallas cubren, mientras que el </a:t>
            </a:r>
            <a:r>
              <a:rPr lang="es-ES" err="1"/>
              <a:t>adobeRGB</a:t>
            </a:r>
            <a:r>
              <a:rPr lang="es-ES"/>
              <a:t> sería usado en monitores de fotografía e impresiones, es por ello que conservaremos la mayor cantidad de información de color posible.</a:t>
            </a:r>
            <a:endParaRPr lang="en-US"/>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384804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 </a:t>
            </a:r>
            <a:r>
              <a:rPr lang="en-US" dirty="0" err="1"/>
              <a:t>aspecto</a:t>
            </a:r>
            <a:r>
              <a:rPr lang="en-US" dirty="0"/>
              <a:t> clave que </a:t>
            </a:r>
            <a:r>
              <a:rPr lang="en-US" dirty="0" err="1"/>
              <a:t>nos</a:t>
            </a:r>
            <a:r>
              <a:rPr lang="en-US" dirty="0"/>
              <a:t> </a:t>
            </a:r>
            <a:r>
              <a:rPr lang="en-US" dirty="0" err="1"/>
              <a:t>permitirá</a:t>
            </a:r>
            <a:r>
              <a:rPr lang="en-US" dirty="0"/>
              <a:t> </a:t>
            </a:r>
            <a:r>
              <a:rPr lang="en-US" dirty="0" err="1"/>
              <a:t>aprovechar</a:t>
            </a:r>
            <a:r>
              <a:rPr lang="en-US" dirty="0"/>
              <a:t> al </a:t>
            </a:r>
            <a:r>
              <a:rPr lang="en-US" dirty="0" err="1"/>
              <a:t>máximo</a:t>
            </a:r>
            <a:r>
              <a:rPr lang="en-US" dirty="0"/>
              <a:t> los </a:t>
            </a:r>
            <a:r>
              <a:rPr lang="en-US" dirty="0" err="1"/>
              <a:t>archivos</a:t>
            </a:r>
            <a:r>
              <a:rPr lang="en-US" dirty="0"/>
              <a:t> RAW es </a:t>
            </a:r>
            <a:r>
              <a:rPr lang="en-US" dirty="0" err="1"/>
              <a:t>cómo</a:t>
            </a:r>
            <a:r>
              <a:rPr lang="en-US" dirty="0"/>
              <a:t> </a:t>
            </a:r>
            <a:r>
              <a:rPr lang="en-US" dirty="0" err="1"/>
              <a:t>exponemos</a:t>
            </a:r>
            <a:r>
              <a:rPr lang="en-US" dirty="0"/>
              <a:t> la </a:t>
            </a:r>
            <a:r>
              <a:rPr lang="en-US" dirty="0" err="1"/>
              <a:t>fotografía</a:t>
            </a:r>
            <a:r>
              <a:rPr lang="en-US" dirty="0"/>
              <a:t>. </a:t>
            </a:r>
            <a:r>
              <a:rPr lang="en-US" dirty="0" err="1"/>
              <a:t>Utilizaremos</a:t>
            </a:r>
            <a:r>
              <a:rPr lang="en-US" dirty="0"/>
              <a:t> la </a:t>
            </a:r>
            <a:r>
              <a:rPr lang="en-US" dirty="0" err="1"/>
              <a:t>técnica</a:t>
            </a:r>
            <a:r>
              <a:rPr lang="en-US" dirty="0"/>
              <a:t> </a:t>
            </a:r>
            <a:r>
              <a:rPr lang="en-US" dirty="0" err="1"/>
              <a:t>denominada</a:t>
            </a:r>
            <a:r>
              <a:rPr lang="en-US" dirty="0"/>
              <a:t> </a:t>
            </a:r>
            <a:r>
              <a:rPr lang="en-US" dirty="0" err="1"/>
              <a:t>como</a:t>
            </a:r>
            <a:r>
              <a:rPr lang="en-US" dirty="0"/>
              <a:t> “</a:t>
            </a:r>
            <a:r>
              <a:rPr lang="en-US" dirty="0" err="1"/>
              <a:t>derecheo</a:t>
            </a:r>
            <a:r>
              <a:rPr lang="en-US" dirty="0"/>
              <a:t> del </a:t>
            </a:r>
            <a:r>
              <a:rPr lang="en-US" dirty="0" err="1"/>
              <a:t>histograma</a:t>
            </a:r>
            <a:r>
              <a:rPr lang="en-US" dirty="0"/>
              <a:t>”. Para </a:t>
            </a:r>
            <a:r>
              <a:rPr lang="en-US" dirty="0" err="1"/>
              <a:t>ello</a:t>
            </a:r>
            <a:r>
              <a:rPr lang="en-US" dirty="0"/>
              <a:t> </a:t>
            </a:r>
            <a:r>
              <a:rPr lang="en-US" dirty="0" err="1"/>
              <a:t>tendremos</a:t>
            </a:r>
            <a:r>
              <a:rPr lang="en-US" dirty="0"/>
              <a:t> que saber </a:t>
            </a:r>
            <a:r>
              <a:rPr lang="en-US" dirty="0" err="1"/>
              <a:t>cómo</a:t>
            </a:r>
            <a:r>
              <a:rPr lang="en-US" dirty="0"/>
              <a:t> </a:t>
            </a:r>
            <a:r>
              <a:rPr lang="en-US" dirty="0" err="1"/>
              <a:t>reacciona</a:t>
            </a:r>
            <a:r>
              <a:rPr lang="en-US" dirty="0"/>
              <a:t> </a:t>
            </a:r>
            <a:r>
              <a:rPr lang="en-US" dirty="0" err="1"/>
              <a:t>nuestro</a:t>
            </a:r>
            <a:r>
              <a:rPr lang="en-US" dirty="0"/>
              <a:t> sensor a la luz. </a:t>
            </a:r>
            <a:r>
              <a:rPr lang="en-US" dirty="0" err="1"/>
              <a:t>Esto</a:t>
            </a:r>
            <a:r>
              <a:rPr lang="en-US" dirty="0"/>
              <a:t> es </a:t>
            </a:r>
            <a:r>
              <a:rPr lang="en-US" dirty="0" err="1"/>
              <a:t>muy</a:t>
            </a:r>
            <a:r>
              <a:rPr lang="en-US" dirty="0"/>
              <a:t> </a:t>
            </a:r>
            <a:r>
              <a:rPr lang="en-US" dirty="0" err="1"/>
              <a:t>sencillo</a:t>
            </a:r>
            <a:r>
              <a:rPr lang="en-US" dirty="0"/>
              <a:t> de </a:t>
            </a:r>
            <a:r>
              <a:rPr lang="en-US" dirty="0" err="1"/>
              <a:t>hacer</a:t>
            </a:r>
            <a:r>
              <a:rPr lang="en-US" dirty="0"/>
              <a:t>, </a:t>
            </a:r>
            <a:r>
              <a:rPr lang="en-US" dirty="0" err="1"/>
              <a:t>ya</a:t>
            </a:r>
            <a:r>
              <a:rPr lang="en-US" dirty="0"/>
              <a:t> que, </a:t>
            </a:r>
            <a:r>
              <a:rPr lang="en-US" dirty="0" err="1"/>
              <a:t>usando</a:t>
            </a:r>
            <a:r>
              <a:rPr lang="en-US" dirty="0"/>
              <a:t> la </a:t>
            </a:r>
            <a:r>
              <a:rPr lang="en-US" dirty="0" err="1"/>
              <a:t>medición</a:t>
            </a:r>
            <a:r>
              <a:rPr lang="en-US" dirty="0"/>
              <a:t> punctual, </a:t>
            </a:r>
            <a:r>
              <a:rPr lang="en-US" dirty="0" err="1"/>
              <a:t>debemos</a:t>
            </a:r>
            <a:r>
              <a:rPr lang="en-US" dirty="0"/>
              <a:t> </a:t>
            </a:r>
            <a:r>
              <a:rPr lang="en-US" dirty="0" err="1"/>
              <a:t>hacer</a:t>
            </a:r>
            <a:r>
              <a:rPr lang="en-US" dirty="0"/>
              <a:t> </a:t>
            </a:r>
            <a:r>
              <a:rPr lang="en-US" dirty="0" err="1"/>
              <a:t>fotografías</a:t>
            </a:r>
            <a:r>
              <a:rPr lang="en-US" dirty="0"/>
              <a:t> a un </a:t>
            </a:r>
            <a:r>
              <a:rPr lang="en-US" dirty="0" err="1"/>
              <a:t>objeto</a:t>
            </a:r>
            <a:r>
              <a:rPr lang="en-US" dirty="0"/>
              <a:t> </a:t>
            </a:r>
            <a:r>
              <a:rPr lang="en-US" dirty="0" err="1"/>
              <a:t>blanco</a:t>
            </a:r>
            <a:r>
              <a:rPr lang="en-US" dirty="0"/>
              <a:t>, por </a:t>
            </a:r>
            <a:r>
              <a:rPr lang="en-US" dirty="0" err="1"/>
              <a:t>ejemplo</a:t>
            </a:r>
            <a:r>
              <a:rPr lang="en-US" dirty="0"/>
              <a:t> una hoja de </a:t>
            </a:r>
            <a:r>
              <a:rPr lang="en-US" dirty="0" err="1"/>
              <a:t>papel</a:t>
            </a:r>
            <a:r>
              <a:rPr lang="en-US" dirty="0"/>
              <a:t>, hasta que la </a:t>
            </a:r>
            <a:r>
              <a:rPr lang="en-US" dirty="0" err="1"/>
              <a:t>fotogra</a:t>
            </a:r>
            <a:r>
              <a:rPr lang="es-ES" dirty="0"/>
              <a:t>fía empiece a quemarse. Con esto sabremos hasta dónde podemos sobreexponer nuestras fotografías. Esto se debe hacer porque el 0 en el histograma no es blanco, es gris 18%. </a:t>
            </a:r>
            <a:endParaRPr lang="en-US" dirty="0"/>
          </a:p>
          <a:p>
            <a:endParaRPr lang="en-US" dirty="0"/>
          </a:p>
          <a:p>
            <a:r>
              <a:rPr lang="en-US" dirty="0" err="1"/>
              <a:t>Esta</a:t>
            </a:r>
            <a:r>
              <a:rPr lang="en-US" dirty="0"/>
              <a:t> es la </a:t>
            </a:r>
            <a:r>
              <a:rPr lang="en-US" dirty="0" err="1"/>
              <a:t>mejor</a:t>
            </a:r>
            <a:r>
              <a:rPr lang="en-US" dirty="0"/>
              <a:t> </a:t>
            </a:r>
            <a:r>
              <a:rPr lang="en-US" dirty="0" err="1"/>
              <a:t>técnica</a:t>
            </a:r>
            <a:r>
              <a:rPr lang="en-US" dirty="0"/>
              <a:t> para </a:t>
            </a:r>
            <a:r>
              <a:rPr lang="en-US" dirty="0" err="1"/>
              <a:t>aprovechar</a:t>
            </a:r>
            <a:r>
              <a:rPr lang="en-US" dirty="0"/>
              <a:t> </a:t>
            </a:r>
            <a:r>
              <a:rPr lang="en-US" dirty="0" err="1"/>
              <a:t>toda</a:t>
            </a:r>
            <a:r>
              <a:rPr lang="en-US" dirty="0"/>
              <a:t> la </a:t>
            </a:r>
            <a:r>
              <a:rPr lang="en-US" dirty="0" err="1"/>
              <a:t>información</a:t>
            </a:r>
            <a:r>
              <a:rPr lang="en-US" dirty="0"/>
              <a:t> que </a:t>
            </a:r>
            <a:r>
              <a:rPr lang="en-US" dirty="0" err="1"/>
              <a:t>puede</a:t>
            </a:r>
            <a:r>
              <a:rPr lang="en-US" dirty="0"/>
              <a:t> </a:t>
            </a:r>
            <a:r>
              <a:rPr lang="en-US" dirty="0" err="1"/>
              <a:t>recoger</a:t>
            </a:r>
            <a:r>
              <a:rPr lang="en-US" dirty="0"/>
              <a:t> el sensor. </a:t>
            </a:r>
            <a:r>
              <a:rPr lang="en-US" dirty="0" err="1"/>
              <a:t>En</a:t>
            </a:r>
            <a:r>
              <a:rPr lang="en-US" dirty="0"/>
              <a:t> un sensor de 12 bits, lo que </a:t>
            </a:r>
            <a:r>
              <a:rPr lang="en-US" dirty="0" err="1"/>
              <a:t>sería</a:t>
            </a:r>
            <a:r>
              <a:rPr lang="en-US" dirty="0"/>
              <a:t> lo </a:t>
            </a:r>
            <a:r>
              <a:rPr lang="en-US" dirty="0" err="1"/>
              <a:t>estándar</a:t>
            </a:r>
            <a:r>
              <a:rPr lang="en-US" dirty="0"/>
              <a:t>, </a:t>
            </a:r>
            <a:r>
              <a:rPr lang="en-US" dirty="0" err="1"/>
              <a:t>tendríamos</a:t>
            </a:r>
            <a:r>
              <a:rPr lang="en-US" dirty="0"/>
              <a:t> 2 </a:t>
            </a:r>
            <a:r>
              <a:rPr lang="en-US" dirty="0" err="1"/>
              <a:t>elevado</a:t>
            </a:r>
            <a:r>
              <a:rPr lang="en-US" dirty="0"/>
              <a:t> a la 12, 4096 tonos de luz </a:t>
            </a:r>
            <a:r>
              <a:rPr lang="en-US" dirty="0" err="1"/>
              <a:t>distintos</a:t>
            </a:r>
            <a:r>
              <a:rPr lang="en-US" dirty="0"/>
              <a:t>. Al </a:t>
            </a:r>
            <a:r>
              <a:rPr lang="en-US" dirty="0" err="1"/>
              <a:t>tomar</a:t>
            </a:r>
            <a:r>
              <a:rPr lang="en-US" dirty="0"/>
              <a:t> una </a:t>
            </a:r>
            <a:r>
              <a:rPr lang="en-US" dirty="0" err="1"/>
              <a:t>fotografía</a:t>
            </a:r>
            <a:r>
              <a:rPr lang="en-US" dirty="0"/>
              <a:t>, </a:t>
            </a:r>
            <a:r>
              <a:rPr lang="en-US" dirty="0" err="1"/>
              <a:t>nuestro</a:t>
            </a:r>
            <a:r>
              <a:rPr lang="en-US" dirty="0"/>
              <a:t> sensor primero </a:t>
            </a:r>
            <a:r>
              <a:rPr lang="en-US" dirty="0" err="1"/>
              <a:t>evalua</a:t>
            </a:r>
            <a:r>
              <a:rPr lang="en-US" dirty="0"/>
              <a:t> el </a:t>
            </a:r>
            <a:r>
              <a:rPr lang="en-US" dirty="0" err="1"/>
              <a:t>blanco</a:t>
            </a:r>
            <a:r>
              <a:rPr lang="en-US" dirty="0"/>
              <a:t> y negro puro </a:t>
            </a:r>
            <a:r>
              <a:rPr lang="en-US" dirty="0" err="1"/>
              <a:t>en</a:t>
            </a:r>
            <a:r>
              <a:rPr lang="en-US" dirty="0"/>
              <a:t> el primer bit, el </a:t>
            </a:r>
            <a:r>
              <a:rPr lang="en-US" dirty="0" err="1"/>
              <a:t>menos</a:t>
            </a:r>
            <a:r>
              <a:rPr lang="en-US" dirty="0"/>
              <a:t> </a:t>
            </a:r>
            <a:r>
              <a:rPr lang="en-US" dirty="0" err="1"/>
              <a:t>significativo</a:t>
            </a:r>
            <a:r>
              <a:rPr lang="en-US" dirty="0"/>
              <a:t> para </a:t>
            </a:r>
            <a:r>
              <a:rPr lang="en-US" dirty="0" err="1"/>
              <a:t>después</a:t>
            </a:r>
            <a:r>
              <a:rPr lang="en-US" dirty="0"/>
              <a:t> los tonos de </a:t>
            </a:r>
            <a:r>
              <a:rPr lang="en-US" dirty="0" err="1"/>
              <a:t>gris</a:t>
            </a:r>
            <a:r>
              <a:rPr lang="en-US" dirty="0"/>
              <a:t>. </a:t>
            </a:r>
            <a:r>
              <a:rPr lang="en-US" dirty="0" err="1"/>
              <a:t>Esta</a:t>
            </a:r>
            <a:r>
              <a:rPr lang="en-US" dirty="0"/>
              <a:t> </a:t>
            </a:r>
            <a:r>
              <a:rPr lang="en-US" dirty="0" err="1"/>
              <a:t>escala</a:t>
            </a:r>
            <a:r>
              <a:rPr lang="en-US" dirty="0"/>
              <a:t> no es lineal, </a:t>
            </a:r>
            <a:r>
              <a:rPr lang="en-US" dirty="0" err="1"/>
              <a:t>ya</a:t>
            </a:r>
            <a:r>
              <a:rPr lang="en-US" dirty="0"/>
              <a:t> que </a:t>
            </a:r>
            <a:r>
              <a:rPr lang="en-US" dirty="0" err="1"/>
              <a:t>en</a:t>
            </a:r>
            <a:r>
              <a:rPr lang="en-US" dirty="0"/>
              <a:t> el primer </a:t>
            </a:r>
            <a:r>
              <a:rPr lang="en-US" dirty="0" err="1"/>
              <a:t>caso</a:t>
            </a:r>
            <a:r>
              <a:rPr lang="en-US" dirty="0"/>
              <a:t> solo temenos dos tonos, </a:t>
            </a:r>
            <a:r>
              <a:rPr lang="en-US" dirty="0" err="1"/>
              <a:t>en</a:t>
            </a:r>
            <a:r>
              <a:rPr lang="en-US" dirty="0"/>
              <a:t> el Segundo 4, </a:t>
            </a:r>
            <a:r>
              <a:rPr lang="en-US" dirty="0" err="1"/>
              <a:t>en</a:t>
            </a:r>
            <a:r>
              <a:rPr lang="en-US" dirty="0"/>
              <a:t> </a:t>
            </a:r>
            <a:r>
              <a:rPr lang="en-US" dirty="0" err="1"/>
              <a:t>tercero</a:t>
            </a:r>
            <a:r>
              <a:rPr lang="en-US" dirty="0"/>
              <a:t> 8… </a:t>
            </a:r>
            <a:r>
              <a:rPr lang="en-US" dirty="0" err="1"/>
              <a:t>en</a:t>
            </a:r>
            <a:r>
              <a:rPr lang="en-US" dirty="0"/>
              <a:t> el </a:t>
            </a:r>
            <a:r>
              <a:rPr lang="en-US" dirty="0" err="1"/>
              <a:t>penúltimo</a:t>
            </a:r>
            <a:r>
              <a:rPr lang="en-US" dirty="0"/>
              <a:t> 2048, y </a:t>
            </a:r>
            <a:r>
              <a:rPr lang="en-US" dirty="0" err="1"/>
              <a:t>en</a:t>
            </a:r>
            <a:r>
              <a:rPr lang="en-US" dirty="0"/>
              <a:t> el ultimo 4096 </a:t>
            </a:r>
            <a:r>
              <a:rPr lang="en-US" dirty="0" err="1"/>
              <a:t>posibles</a:t>
            </a:r>
            <a:r>
              <a:rPr lang="en-US" dirty="0"/>
              <a:t> tonos de luz. Es por </a:t>
            </a:r>
            <a:r>
              <a:rPr lang="en-US" dirty="0" err="1"/>
              <a:t>ello</a:t>
            </a:r>
            <a:r>
              <a:rPr lang="en-US" dirty="0"/>
              <a:t> que la mayor </a:t>
            </a:r>
            <a:r>
              <a:rPr lang="en-US" dirty="0" err="1"/>
              <a:t>cantidad</a:t>
            </a:r>
            <a:r>
              <a:rPr lang="en-US" dirty="0"/>
              <a:t> de </a:t>
            </a:r>
            <a:r>
              <a:rPr lang="en-US" dirty="0" err="1"/>
              <a:t>información</a:t>
            </a:r>
            <a:r>
              <a:rPr lang="en-US" dirty="0"/>
              <a:t> se </a:t>
            </a:r>
            <a:r>
              <a:rPr lang="en-US" dirty="0" err="1"/>
              <a:t>encuentra</a:t>
            </a:r>
            <a:r>
              <a:rPr lang="en-US" dirty="0"/>
              <a:t> </a:t>
            </a:r>
            <a:r>
              <a:rPr lang="en-US" dirty="0" err="1"/>
              <a:t>en</a:t>
            </a:r>
            <a:r>
              <a:rPr lang="en-US" dirty="0"/>
              <a:t> los tonos claros </a:t>
            </a:r>
            <a:r>
              <a:rPr lang="en-US" dirty="0" err="1"/>
              <a:t>en</a:t>
            </a:r>
            <a:r>
              <a:rPr lang="en-US" dirty="0"/>
              <a:t> la </a:t>
            </a:r>
            <a:r>
              <a:rPr lang="en-US" dirty="0" err="1"/>
              <a:t>escena</a:t>
            </a:r>
            <a:r>
              <a:rPr lang="en-US" dirty="0"/>
              <a:t>, y por lo que es </a:t>
            </a:r>
            <a:r>
              <a:rPr lang="en-US" dirty="0" err="1"/>
              <a:t>en</a:t>
            </a:r>
            <a:r>
              <a:rPr lang="en-US" dirty="0"/>
              <a:t> las zonas </a:t>
            </a:r>
            <a:r>
              <a:rPr lang="en-US" dirty="0" err="1"/>
              <a:t>oscuras</a:t>
            </a:r>
            <a:r>
              <a:rPr lang="en-US" dirty="0"/>
              <a:t> de la </a:t>
            </a:r>
            <a:r>
              <a:rPr lang="en-US" dirty="0" err="1"/>
              <a:t>foto</a:t>
            </a:r>
            <a:r>
              <a:rPr lang="en-US" dirty="0"/>
              <a:t> </a:t>
            </a:r>
            <a:r>
              <a:rPr lang="en-US" dirty="0" err="1"/>
              <a:t>donde</a:t>
            </a:r>
            <a:r>
              <a:rPr lang="en-US" dirty="0"/>
              <a:t> </a:t>
            </a:r>
            <a:r>
              <a:rPr lang="en-US" dirty="0" err="1"/>
              <a:t>más</a:t>
            </a:r>
            <a:r>
              <a:rPr lang="en-US" dirty="0"/>
              <a:t> </a:t>
            </a:r>
            <a:r>
              <a:rPr lang="en-US" dirty="0" err="1"/>
              <a:t>ruido</a:t>
            </a:r>
            <a:r>
              <a:rPr lang="en-US" dirty="0"/>
              <a:t> </a:t>
            </a:r>
            <a:r>
              <a:rPr lang="en-US" dirty="0" err="1"/>
              <a:t>aparece</a:t>
            </a:r>
            <a:r>
              <a:rPr lang="en-US" dirty="0"/>
              <a:t> </a:t>
            </a:r>
            <a:r>
              <a:rPr lang="en-US" dirty="0" err="1"/>
              <a:t>siempre</a:t>
            </a:r>
            <a:r>
              <a:rPr lang="en-US" dirty="0"/>
              <a:t>.</a:t>
            </a:r>
          </a:p>
        </p:txBody>
      </p:sp>
      <p:sp>
        <p:nvSpPr>
          <p:cNvPr id="4" name="Slide Number Placeholder 3"/>
          <p:cNvSpPr>
            <a:spLocks noGrp="1"/>
          </p:cNvSpPr>
          <p:nvPr>
            <p:ph type="sldNum" sz="quarter" idx="10"/>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146096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 </a:t>
            </a:r>
            <a:r>
              <a:rPr lang="en-US" dirty="0" err="1"/>
              <a:t>aspecto</a:t>
            </a:r>
            <a:r>
              <a:rPr lang="en-US" dirty="0"/>
              <a:t> clave que </a:t>
            </a:r>
            <a:r>
              <a:rPr lang="en-US" dirty="0" err="1"/>
              <a:t>nos</a:t>
            </a:r>
            <a:r>
              <a:rPr lang="en-US" dirty="0"/>
              <a:t> </a:t>
            </a:r>
            <a:r>
              <a:rPr lang="en-US" dirty="0" err="1"/>
              <a:t>permitirá</a:t>
            </a:r>
            <a:r>
              <a:rPr lang="en-US" dirty="0"/>
              <a:t> </a:t>
            </a:r>
            <a:r>
              <a:rPr lang="en-US" dirty="0" err="1"/>
              <a:t>aprovechar</a:t>
            </a:r>
            <a:r>
              <a:rPr lang="en-US" dirty="0"/>
              <a:t> al </a:t>
            </a:r>
            <a:r>
              <a:rPr lang="en-US" dirty="0" err="1"/>
              <a:t>máximo</a:t>
            </a:r>
            <a:r>
              <a:rPr lang="en-US" dirty="0"/>
              <a:t> los </a:t>
            </a:r>
            <a:r>
              <a:rPr lang="en-US" dirty="0" err="1"/>
              <a:t>archivos</a:t>
            </a:r>
            <a:r>
              <a:rPr lang="en-US" dirty="0"/>
              <a:t> RAW es </a:t>
            </a:r>
            <a:r>
              <a:rPr lang="en-US" dirty="0" err="1"/>
              <a:t>cómo</a:t>
            </a:r>
            <a:r>
              <a:rPr lang="en-US" dirty="0"/>
              <a:t> </a:t>
            </a:r>
            <a:r>
              <a:rPr lang="en-US" dirty="0" err="1"/>
              <a:t>exponemos</a:t>
            </a:r>
            <a:r>
              <a:rPr lang="en-US" dirty="0"/>
              <a:t> la </a:t>
            </a:r>
            <a:r>
              <a:rPr lang="en-US" dirty="0" err="1"/>
              <a:t>fotografía</a:t>
            </a:r>
            <a:r>
              <a:rPr lang="en-US" dirty="0"/>
              <a:t>. </a:t>
            </a:r>
            <a:r>
              <a:rPr lang="en-US" dirty="0" err="1"/>
              <a:t>Utilizaremos</a:t>
            </a:r>
            <a:r>
              <a:rPr lang="en-US" dirty="0"/>
              <a:t> la </a:t>
            </a:r>
            <a:r>
              <a:rPr lang="en-US" dirty="0" err="1"/>
              <a:t>técnica</a:t>
            </a:r>
            <a:r>
              <a:rPr lang="en-US" dirty="0"/>
              <a:t> </a:t>
            </a:r>
            <a:r>
              <a:rPr lang="en-US" dirty="0" err="1"/>
              <a:t>denominada</a:t>
            </a:r>
            <a:r>
              <a:rPr lang="en-US" dirty="0"/>
              <a:t> </a:t>
            </a:r>
            <a:r>
              <a:rPr lang="en-US" dirty="0" err="1"/>
              <a:t>como</a:t>
            </a:r>
            <a:r>
              <a:rPr lang="en-US" dirty="0"/>
              <a:t> “</a:t>
            </a:r>
            <a:r>
              <a:rPr lang="en-US" dirty="0" err="1"/>
              <a:t>derecheo</a:t>
            </a:r>
            <a:r>
              <a:rPr lang="en-US" dirty="0"/>
              <a:t> del </a:t>
            </a:r>
            <a:r>
              <a:rPr lang="en-US" dirty="0" err="1"/>
              <a:t>histograma</a:t>
            </a:r>
            <a:r>
              <a:rPr lang="en-US" dirty="0"/>
              <a:t>”. Para </a:t>
            </a:r>
            <a:r>
              <a:rPr lang="en-US" dirty="0" err="1"/>
              <a:t>ello</a:t>
            </a:r>
            <a:r>
              <a:rPr lang="en-US" dirty="0"/>
              <a:t> </a:t>
            </a:r>
            <a:r>
              <a:rPr lang="en-US" dirty="0" err="1"/>
              <a:t>tendremos</a:t>
            </a:r>
            <a:r>
              <a:rPr lang="en-US" dirty="0"/>
              <a:t> que saber </a:t>
            </a:r>
            <a:r>
              <a:rPr lang="en-US" dirty="0" err="1"/>
              <a:t>cómo</a:t>
            </a:r>
            <a:r>
              <a:rPr lang="en-US" dirty="0"/>
              <a:t> </a:t>
            </a:r>
            <a:r>
              <a:rPr lang="en-US" dirty="0" err="1"/>
              <a:t>reacciona</a:t>
            </a:r>
            <a:r>
              <a:rPr lang="en-US" dirty="0"/>
              <a:t> </a:t>
            </a:r>
            <a:r>
              <a:rPr lang="en-US" dirty="0" err="1"/>
              <a:t>nuestro</a:t>
            </a:r>
            <a:r>
              <a:rPr lang="en-US" dirty="0"/>
              <a:t> sensor a la luz. </a:t>
            </a:r>
            <a:r>
              <a:rPr lang="en-US" dirty="0" err="1"/>
              <a:t>Esto</a:t>
            </a:r>
            <a:r>
              <a:rPr lang="en-US" dirty="0"/>
              <a:t> es </a:t>
            </a:r>
            <a:r>
              <a:rPr lang="en-US" dirty="0" err="1"/>
              <a:t>muy</a:t>
            </a:r>
            <a:r>
              <a:rPr lang="en-US" dirty="0"/>
              <a:t> </a:t>
            </a:r>
            <a:r>
              <a:rPr lang="en-US" dirty="0" err="1"/>
              <a:t>sencillo</a:t>
            </a:r>
            <a:r>
              <a:rPr lang="en-US" dirty="0"/>
              <a:t> de </a:t>
            </a:r>
            <a:r>
              <a:rPr lang="en-US" dirty="0" err="1"/>
              <a:t>hacer</a:t>
            </a:r>
            <a:r>
              <a:rPr lang="en-US" dirty="0"/>
              <a:t>, </a:t>
            </a:r>
            <a:r>
              <a:rPr lang="en-US" dirty="0" err="1"/>
              <a:t>ya</a:t>
            </a:r>
            <a:r>
              <a:rPr lang="en-US" dirty="0"/>
              <a:t> que, </a:t>
            </a:r>
            <a:r>
              <a:rPr lang="en-US" dirty="0" err="1"/>
              <a:t>usando</a:t>
            </a:r>
            <a:r>
              <a:rPr lang="en-US" dirty="0"/>
              <a:t> la </a:t>
            </a:r>
            <a:r>
              <a:rPr lang="en-US" dirty="0" err="1"/>
              <a:t>medición</a:t>
            </a:r>
            <a:r>
              <a:rPr lang="en-US" dirty="0"/>
              <a:t> punctual, </a:t>
            </a:r>
            <a:r>
              <a:rPr lang="en-US" dirty="0" err="1"/>
              <a:t>debemos</a:t>
            </a:r>
            <a:r>
              <a:rPr lang="en-US" dirty="0"/>
              <a:t> </a:t>
            </a:r>
            <a:r>
              <a:rPr lang="en-US" dirty="0" err="1"/>
              <a:t>hacer</a:t>
            </a:r>
            <a:r>
              <a:rPr lang="en-US" dirty="0"/>
              <a:t> </a:t>
            </a:r>
            <a:r>
              <a:rPr lang="en-US" dirty="0" err="1"/>
              <a:t>fotografías</a:t>
            </a:r>
            <a:r>
              <a:rPr lang="en-US" dirty="0"/>
              <a:t> a un </a:t>
            </a:r>
            <a:r>
              <a:rPr lang="en-US" dirty="0" err="1"/>
              <a:t>objeto</a:t>
            </a:r>
            <a:r>
              <a:rPr lang="en-US" dirty="0"/>
              <a:t> </a:t>
            </a:r>
            <a:r>
              <a:rPr lang="en-US" dirty="0" err="1"/>
              <a:t>blanco</a:t>
            </a:r>
            <a:r>
              <a:rPr lang="en-US" dirty="0"/>
              <a:t>, por </a:t>
            </a:r>
            <a:r>
              <a:rPr lang="en-US" dirty="0" err="1"/>
              <a:t>ejemplo</a:t>
            </a:r>
            <a:r>
              <a:rPr lang="en-US" dirty="0"/>
              <a:t> una hoja de </a:t>
            </a:r>
            <a:r>
              <a:rPr lang="en-US" dirty="0" err="1"/>
              <a:t>papel</a:t>
            </a:r>
            <a:r>
              <a:rPr lang="en-US" dirty="0"/>
              <a:t>, hasta que la </a:t>
            </a:r>
            <a:r>
              <a:rPr lang="en-US" dirty="0" err="1"/>
              <a:t>fotogra</a:t>
            </a:r>
            <a:r>
              <a:rPr lang="es-ES" dirty="0"/>
              <a:t>fía empiece a quemarse. Con esto sabremos hasta dónde podemos sobreexponer nuestras fotografías. Esto se debe hacer porque el 0 en el histograma no es blanco, es gris 18%. </a:t>
            </a:r>
            <a:endParaRPr lang="en-US" dirty="0"/>
          </a:p>
          <a:p>
            <a:endParaRPr lang="en-US" dirty="0"/>
          </a:p>
          <a:p>
            <a:r>
              <a:rPr lang="en-US" dirty="0" err="1"/>
              <a:t>Esta</a:t>
            </a:r>
            <a:r>
              <a:rPr lang="en-US" dirty="0"/>
              <a:t> es la </a:t>
            </a:r>
            <a:r>
              <a:rPr lang="en-US" dirty="0" err="1"/>
              <a:t>mejor</a:t>
            </a:r>
            <a:r>
              <a:rPr lang="en-US" dirty="0"/>
              <a:t> </a:t>
            </a:r>
            <a:r>
              <a:rPr lang="en-US" dirty="0" err="1"/>
              <a:t>técnica</a:t>
            </a:r>
            <a:r>
              <a:rPr lang="en-US" dirty="0"/>
              <a:t> para </a:t>
            </a:r>
            <a:r>
              <a:rPr lang="en-US" dirty="0" err="1"/>
              <a:t>aprovechar</a:t>
            </a:r>
            <a:r>
              <a:rPr lang="en-US" dirty="0"/>
              <a:t> </a:t>
            </a:r>
            <a:r>
              <a:rPr lang="en-US" dirty="0" err="1"/>
              <a:t>toda</a:t>
            </a:r>
            <a:r>
              <a:rPr lang="en-US" dirty="0"/>
              <a:t> la </a:t>
            </a:r>
            <a:r>
              <a:rPr lang="en-US" dirty="0" err="1"/>
              <a:t>información</a:t>
            </a:r>
            <a:r>
              <a:rPr lang="en-US" dirty="0"/>
              <a:t> que </a:t>
            </a:r>
            <a:r>
              <a:rPr lang="en-US" dirty="0" err="1"/>
              <a:t>puede</a:t>
            </a:r>
            <a:r>
              <a:rPr lang="en-US" dirty="0"/>
              <a:t> </a:t>
            </a:r>
            <a:r>
              <a:rPr lang="en-US" dirty="0" err="1"/>
              <a:t>recoger</a:t>
            </a:r>
            <a:r>
              <a:rPr lang="en-US" dirty="0"/>
              <a:t> el sensor. </a:t>
            </a:r>
            <a:r>
              <a:rPr lang="en-US" dirty="0" err="1"/>
              <a:t>En</a:t>
            </a:r>
            <a:r>
              <a:rPr lang="en-US" dirty="0"/>
              <a:t> un sensor de 12 bits, lo que </a:t>
            </a:r>
            <a:r>
              <a:rPr lang="en-US" dirty="0" err="1"/>
              <a:t>sería</a:t>
            </a:r>
            <a:r>
              <a:rPr lang="en-US" dirty="0"/>
              <a:t> lo </a:t>
            </a:r>
            <a:r>
              <a:rPr lang="en-US" dirty="0" err="1"/>
              <a:t>estándar</a:t>
            </a:r>
            <a:r>
              <a:rPr lang="en-US" dirty="0"/>
              <a:t>, </a:t>
            </a:r>
            <a:r>
              <a:rPr lang="en-US" dirty="0" err="1"/>
              <a:t>tendríamos</a:t>
            </a:r>
            <a:r>
              <a:rPr lang="en-US" dirty="0"/>
              <a:t> 2 </a:t>
            </a:r>
            <a:r>
              <a:rPr lang="en-US" dirty="0" err="1"/>
              <a:t>elevado</a:t>
            </a:r>
            <a:r>
              <a:rPr lang="en-US" dirty="0"/>
              <a:t> a la 12, 4096 tonos de luz </a:t>
            </a:r>
            <a:r>
              <a:rPr lang="en-US" dirty="0" err="1"/>
              <a:t>distintos</a:t>
            </a:r>
            <a:r>
              <a:rPr lang="en-US" dirty="0"/>
              <a:t>. Al </a:t>
            </a:r>
            <a:r>
              <a:rPr lang="en-US" dirty="0" err="1"/>
              <a:t>tomar</a:t>
            </a:r>
            <a:r>
              <a:rPr lang="en-US" dirty="0"/>
              <a:t> una </a:t>
            </a:r>
            <a:r>
              <a:rPr lang="en-US" dirty="0" err="1"/>
              <a:t>fotografía</a:t>
            </a:r>
            <a:r>
              <a:rPr lang="en-US" dirty="0"/>
              <a:t>, </a:t>
            </a:r>
            <a:r>
              <a:rPr lang="en-US" dirty="0" err="1"/>
              <a:t>nuestro</a:t>
            </a:r>
            <a:r>
              <a:rPr lang="en-US" dirty="0"/>
              <a:t> sensor primero </a:t>
            </a:r>
            <a:r>
              <a:rPr lang="en-US" dirty="0" err="1"/>
              <a:t>evalua</a:t>
            </a:r>
            <a:r>
              <a:rPr lang="en-US" dirty="0"/>
              <a:t> el </a:t>
            </a:r>
            <a:r>
              <a:rPr lang="en-US" dirty="0" err="1"/>
              <a:t>blanco</a:t>
            </a:r>
            <a:r>
              <a:rPr lang="en-US" dirty="0"/>
              <a:t> y negro puro </a:t>
            </a:r>
            <a:r>
              <a:rPr lang="en-US" dirty="0" err="1"/>
              <a:t>en</a:t>
            </a:r>
            <a:r>
              <a:rPr lang="en-US" dirty="0"/>
              <a:t> el primer bit, el </a:t>
            </a:r>
            <a:r>
              <a:rPr lang="en-US" dirty="0" err="1"/>
              <a:t>menos</a:t>
            </a:r>
            <a:r>
              <a:rPr lang="en-US" dirty="0"/>
              <a:t> </a:t>
            </a:r>
            <a:r>
              <a:rPr lang="en-US" dirty="0" err="1"/>
              <a:t>significativo</a:t>
            </a:r>
            <a:r>
              <a:rPr lang="en-US" dirty="0"/>
              <a:t> para </a:t>
            </a:r>
            <a:r>
              <a:rPr lang="en-US" dirty="0" err="1"/>
              <a:t>después</a:t>
            </a:r>
            <a:r>
              <a:rPr lang="en-US" dirty="0"/>
              <a:t> los tonos de </a:t>
            </a:r>
            <a:r>
              <a:rPr lang="en-US" dirty="0" err="1"/>
              <a:t>gris</a:t>
            </a:r>
            <a:r>
              <a:rPr lang="en-US" dirty="0"/>
              <a:t>. </a:t>
            </a:r>
            <a:r>
              <a:rPr lang="en-US" dirty="0" err="1"/>
              <a:t>Esta</a:t>
            </a:r>
            <a:r>
              <a:rPr lang="en-US" dirty="0"/>
              <a:t> </a:t>
            </a:r>
            <a:r>
              <a:rPr lang="en-US" dirty="0" err="1"/>
              <a:t>escala</a:t>
            </a:r>
            <a:r>
              <a:rPr lang="en-US" dirty="0"/>
              <a:t> no es lineal, </a:t>
            </a:r>
            <a:r>
              <a:rPr lang="en-US" dirty="0" err="1"/>
              <a:t>ya</a:t>
            </a:r>
            <a:r>
              <a:rPr lang="en-US" dirty="0"/>
              <a:t> que </a:t>
            </a:r>
            <a:r>
              <a:rPr lang="en-US" dirty="0" err="1"/>
              <a:t>en</a:t>
            </a:r>
            <a:r>
              <a:rPr lang="en-US" dirty="0"/>
              <a:t> el primer </a:t>
            </a:r>
            <a:r>
              <a:rPr lang="en-US" dirty="0" err="1"/>
              <a:t>caso</a:t>
            </a:r>
            <a:r>
              <a:rPr lang="en-US" dirty="0"/>
              <a:t> solo temenos dos tonos, </a:t>
            </a:r>
            <a:r>
              <a:rPr lang="en-US" dirty="0" err="1"/>
              <a:t>en</a:t>
            </a:r>
            <a:r>
              <a:rPr lang="en-US" dirty="0"/>
              <a:t> el Segundo 4, </a:t>
            </a:r>
            <a:r>
              <a:rPr lang="en-US" dirty="0" err="1"/>
              <a:t>en</a:t>
            </a:r>
            <a:r>
              <a:rPr lang="en-US" dirty="0"/>
              <a:t> </a:t>
            </a:r>
            <a:r>
              <a:rPr lang="en-US" dirty="0" err="1"/>
              <a:t>tercero</a:t>
            </a:r>
            <a:r>
              <a:rPr lang="en-US" dirty="0"/>
              <a:t> 8… </a:t>
            </a:r>
            <a:r>
              <a:rPr lang="en-US" dirty="0" err="1"/>
              <a:t>en</a:t>
            </a:r>
            <a:r>
              <a:rPr lang="en-US" dirty="0"/>
              <a:t> el </a:t>
            </a:r>
            <a:r>
              <a:rPr lang="en-US" dirty="0" err="1"/>
              <a:t>penúltimo</a:t>
            </a:r>
            <a:r>
              <a:rPr lang="en-US" dirty="0"/>
              <a:t> 2048, y </a:t>
            </a:r>
            <a:r>
              <a:rPr lang="en-US" dirty="0" err="1"/>
              <a:t>en</a:t>
            </a:r>
            <a:r>
              <a:rPr lang="en-US" dirty="0"/>
              <a:t> el ultimo 4096 </a:t>
            </a:r>
            <a:r>
              <a:rPr lang="en-US" dirty="0" err="1"/>
              <a:t>posibles</a:t>
            </a:r>
            <a:r>
              <a:rPr lang="en-US" dirty="0"/>
              <a:t> tonos de luz. Es por </a:t>
            </a:r>
            <a:r>
              <a:rPr lang="en-US" dirty="0" err="1"/>
              <a:t>ello</a:t>
            </a:r>
            <a:r>
              <a:rPr lang="en-US" dirty="0"/>
              <a:t> que la mayor </a:t>
            </a:r>
            <a:r>
              <a:rPr lang="en-US" dirty="0" err="1"/>
              <a:t>cantidad</a:t>
            </a:r>
            <a:r>
              <a:rPr lang="en-US" dirty="0"/>
              <a:t> de </a:t>
            </a:r>
            <a:r>
              <a:rPr lang="en-US" dirty="0" err="1"/>
              <a:t>información</a:t>
            </a:r>
            <a:r>
              <a:rPr lang="en-US" dirty="0"/>
              <a:t> se </a:t>
            </a:r>
            <a:r>
              <a:rPr lang="en-US" dirty="0" err="1"/>
              <a:t>encuentra</a:t>
            </a:r>
            <a:r>
              <a:rPr lang="en-US" dirty="0"/>
              <a:t> </a:t>
            </a:r>
            <a:r>
              <a:rPr lang="en-US" dirty="0" err="1"/>
              <a:t>en</a:t>
            </a:r>
            <a:r>
              <a:rPr lang="en-US" dirty="0"/>
              <a:t> los tonos claros </a:t>
            </a:r>
            <a:r>
              <a:rPr lang="en-US" dirty="0" err="1"/>
              <a:t>en</a:t>
            </a:r>
            <a:r>
              <a:rPr lang="en-US" dirty="0"/>
              <a:t> la </a:t>
            </a:r>
            <a:r>
              <a:rPr lang="en-US" dirty="0" err="1"/>
              <a:t>escena</a:t>
            </a:r>
            <a:r>
              <a:rPr lang="en-US" dirty="0"/>
              <a:t>, y por lo que es </a:t>
            </a:r>
            <a:r>
              <a:rPr lang="en-US" dirty="0" err="1"/>
              <a:t>en</a:t>
            </a:r>
            <a:r>
              <a:rPr lang="en-US" dirty="0"/>
              <a:t> las zonas </a:t>
            </a:r>
            <a:r>
              <a:rPr lang="en-US" dirty="0" err="1"/>
              <a:t>oscuras</a:t>
            </a:r>
            <a:r>
              <a:rPr lang="en-US" dirty="0"/>
              <a:t> de la </a:t>
            </a:r>
            <a:r>
              <a:rPr lang="en-US" dirty="0" err="1"/>
              <a:t>foto</a:t>
            </a:r>
            <a:r>
              <a:rPr lang="en-US" dirty="0"/>
              <a:t> </a:t>
            </a:r>
            <a:r>
              <a:rPr lang="en-US" dirty="0" err="1"/>
              <a:t>donde</a:t>
            </a:r>
            <a:r>
              <a:rPr lang="en-US" dirty="0"/>
              <a:t> </a:t>
            </a:r>
            <a:r>
              <a:rPr lang="en-US" dirty="0" err="1"/>
              <a:t>más</a:t>
            </a:r>
            <a:r>
              <a:rPr lang="en-US" dirty="0"/>
              <a:t> </a:t>
            </a:r>
            <a:r>
              <a:rPr lang="en-US" dirty="0" err="1"/>
              <a:t>ruido</a:t>
            </a:r>
            <a:r>
              <a:rPr lang="en-US" dirty="0"/>
              <a:t> </a:t>
            </a:r>
            <a:r>
              <a:rPr lang="en-US" dirty="0" err="1"/>
              <a:t>aparece</a:t>
            </a:r>
            <a:r>
              <a:rPr lang="en-US" dirty="0"/>
              <a:t> </a:t>
            </a:r>
            <a:r>
              <a:rPr lang="en-US" dirty="0" err="1"/>
              <a:t>siempre</a:t>
            </a:r>
            <a:r>
              <a:rPr lang="en-US" dirty="0"/>
              <a:t>.</a:t>
            </a:r>
          </a:p>
        </p:txBody>
      </p:sp>
      <p:sp>
        <p:nvSpPr>
          <p:cNvPr id="4" name="Slide Number Placeholder 3"/>
          <p:cNvSpPr>
            <a:spLocks noGrp="1"/>
          </p:cNvSpPr>
          <p:nvPr>
            <p:ph type="sldNum" sz="quarter" idx="10"/>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118905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a:t>Add Your Section Title Here</a:t>
            </a:r>
          </a:p>
          <a:p>
            <a:pPr lvl="1"/>
            <a:r>
              <a:rPr lang="en-US"/>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tx1"/>
                </a:solidFill>
                <a:effectLst/>
                <a:uLnTx/>
                <a:uFillTx/>
              </a:rPr>
              <a:t>Neal Creative  | click &amp; </a:t>
            </a:r>
            <a:r>
              <a:rPr kumimoji="0" lang="en-US" sz="1050" b="1" i="0" u="none" strike="noStrike" kern="0" cap="none" spc="0" normalizeH="0" baseline="0" noProof="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tx1"/>
                </a:solidFill>
              </a:rPr>
              <a:t>Neal Creative </a:t>
            </a:r>
            <a:r>
              <a:rPr lang="en-US" sz="900" kern="1200">
                <a:solidFill>
                  <a:schemeClr val="tx1"/>
                </a:solidFill>
                <a:latin typeface="+mn-lt"/>
                <a:ea typeface="+mn-ea"/>
                <a:cs typeface="+mn-cs"/>
              </a:rPr>
              <a:t>©</a:t>
            </a:r>
            <a:r>
              <a:rPr lang="en-US" sz="1000" baseline="0">
                <a:solidFill>
                  <a:schemeClr val="tx1"/>
                </a:solidFill>
              </a:rPr>
              <a:t> </a:t>
            </a:r>
            <a:endParaRPr lang="en-US" sz="1000" b="1">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a:solidFill>
                    <a:schemeClr val="tx1">
                      <a:lumMod val="65000"/>
                      <a:lumOff val="35000"/>
                    </a:schemeClr>
                  </a:solidFill>
                </a:rPr>
                <a:t>TIP </a:t>
              </a:r>
              <a:r>
                <a:rPr lang="en-US" sz="90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a:solidFill>
                  <a:schemeClr val="tx1"/>
                </a:solidFill>
              </a:rPr>
              <a:t>Neal Creative</a:t>
            </a:r>
            <a:r>
              <a:rPr lang="en-US" sz="1100" baseline="0">
                <a:solidFill>
                  <a:schemeClr val="tx1"/>
                </a:solidFill>
              </a:rPr>
              <a:t>  | click &amp; </a:t>
            </a:r>
            <a:r>
              <a:rPr lang="en-US" sz="1100" b="1" baseline="0">
                <a:solidFill>
                  <a:schemeClr val="tx1"/>
                </a:solidFill>
              </a:rPr>
              <a:t>Learn more</a:t>
            </a:r>
            <a:endParaRPr lang="en-US" sz="1100" b="1">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2">
                    <a:lumMod val="50000"/>
                  </a:schemeClr>
                </a:solidFill>
              </a:rPr>
              <a:t>Neal Creative </a:t>
            </a:r>
            <a:r>
              <a:rPr lang="en-US" sz="900" kern="1200">
                <a:solidFill>
                  <a:schemeClr val="bg2">
                    <a:lumMod val="50000"/>
                  </a:schemeClr>
                </a:solidFill>
                <a:latin typeface="+mn-lt"/>
                <a:ea typeface="+mn-ea"/>
                <a:cs typeface="+mn-cs"/>
              </a:rPr>
              <a:t>©</a:t>
            </a:r>
            <a:r>
              <a:rPr lang="en-US" sz="1000" baseline="0">
                <a:solidFill>
                  <a:schemeClr val="bg2">
                    <a:lumMod val="50000"/>
                  </a:schemeClr>
                </a:solidFill>
              </a:rPr>
              <a:t> </a:t>
            </a:r>
            <a:endParaRPr lang="en-US" sz="1000" b="1">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Neal Creative  | click &amp; </a:t>
            </a:r>
            <a:r>
              <a:rPr kumimoji="0" lang="en-US" sz="1100" b="1" i="0" u="none" strike="noStrike" kern="0" cap="none" spc="0" normalizeH="0" baseline="0" noProof="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lumMod val="75000"/>
                  </a:schemeClr>
                </a:solidFill>
              </a:rPr>
              <a:t>Neal Creative </a:t>
            </a:r>
            <a:r>
              <a:rPr lang="en-US" sz="900" kern="1200">
                <a:solidFill>
                  <a:schemeClr val="bg1">
                    <a:lumMod val="75000"/>
                  </a:schemeClr>
                </a:solidFill>
                <a:latin typeface="+mn-lt"/>
                <a:ea typeface="+mn-ea"/>
                <a:cs typeface="+mn-cs"/>
              </a:rPr>
              <a:t>©</a:t>
            </a:r>
            <a:r>
              <a:rPr lang="en-US" sz="1000" baseline="0">
                <a:solidFill>
                  <a:schemeClr val="bg1">
                    <a:lumMod val="75000"/>
                  </a:schemeClr>
                </a:solidFill>
              </a:rPr>
              <a:t> </a:t>
            </a:r>
            <a:endParaRPr lang="en-US" sz="1000" b="1">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a:solidFill>
                  <a:schemeClr val="accent4"/>
                </a:solidFill>
                <a:latin typeface="Arial Black" panose="020B0A04020102020204" pitchFamily="34" charset="0"/>
              </a:rPr>
              <a:t>“</a:t>
            </a:r>
            <a:endParaRPr lang="en-US" sz="280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a:t>“QUOTATION.”</a:t>
            </a:r>
          </a:p>
          <a:p>
            <a:pPr lvl="1"/>
            <a:r>
              <a:rPr lang="en-US"/>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7.jpeg"/><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hyperlink" Target="https://youtu.be/xARDtIH2Fg0?t=3079" TargetMode="Externa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34.jpe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59.jpeg"/></Relationships>
</file>

<file path=ppt/slides/_rels/slide1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2C8C2-CCFF-47B7-A654-6A28EA050CDB}"/>
              </a:ext>
            </a:extLst>
          </p:cNvPr>
          <p:cNvSpPr>
            <a:spLocks noGrp="1"/>
          </p:cNvSpPr>
          <p:nvPr>
            <p:ph type="sldNum" sz="quarter" idx="12"/>
          </p:nvPr>
        </p:nvSpPr>
        <p:spPr/>
        <p:txBody>
          <a:bodyPr/>
          <a:lstStyle/>
          <a:p>
            <a:fld id="{5AE1514C-5E56-4738-A1FF-4B1CFD2A3E36}" type="slidenum">
              <a:rPr lang="en-US" smtClean="0"/>
              <a:t>1</a:t>
            </a:fld>
            <a:endParaRPr lang="en-US"/>
          </a:p>
        </p:txBody>
      </p:sp>
      <p:pic>
        <p:nvPicPr>
          <p:cNvPr id="9" name="Picture 9" descr="G.jpg"/>
          <p:cNvPicPr>
            <a:picLocks noChangeAspect="1"/>
          </p:cNvPicPr>
          <p:nvPr/>
        </p:nvPicPr>
        <p:blipFill rotWithShape="1">
          <a:blip r:embed="rId2"/>
          <a:srcRect r="31101"/>
          <a:stretch/>
        </p:blipFill>
        <p:spPr>
          <a:xfrm>
            <a:off x="6779" y="0"/>
            <a:ext cx="6676848" cy="6885887"/>
          </a:xfrm>
          <a:prstGeom prst="rect">
            <a:avLst/>
          </a:prstGeom>
        </p:spPr>
      </p:pic>
      <p:pic>
        <p:nvPicPr>
          <p:cNvPr id="13" name="Picture 13"/>
          <p:cNvPicPr>
            <a:picLocks noChangeAspect="1"/>
          </p:cNvPicPr>
          <p:nvPr/>
        </p:nvPicPr>
        <p:blipFill>
          <a:blip r:embed="rId3"/>
          <a:stretch>
            <a:fillRect/>
          </a:stretch>
        </p:blipFill>
        <p:spPr>
          <a:xfrm>
            <a:off x="10163175" y="76200"/>
            <a:ext cx="1927918" cy="1932595"/>
          </a:xfrm>
          <a:prstGeom prst="rect">
            <a:avLst/>
          </a:prstGeom>
        </p:spPr>
      </p:pic>
      <p:sp>
        <p:nvSpPr>
          <p:cNvPr id="15" name="TextBox 14"/>
          <p:cNvSpPr txBox="1"/>
          <p:nvPr/>
        </p:nvSpPr>
        <p:spPr>
          <a:xfrm>
            <a:off x="6448425" y="257175"/>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err="1">
                <a:solidFill>
                  <a:srgbClr val="FFC000"/>
                </a:solidFill>
              </a:rPr>
              <a:t>Página</a:t>
            </a:r>
            <a:r>
              <a:rPr lang="en-US" sz="2800" dirty="0">
                <a:solidFill>
                  <a:srgbClr val="FFC000"/>
                </a:solidFill>
              </a:rPr>
              <a:t> web de </a:t>
            </a:r>
            <a:r>
              <a:rPr lang="en-US" sz="2800" dirty="0" err="1">
                <a:solidFill>
                  <a:srgbClr val="FFC000"/>
                </a:solidFill>
              </a:rPr>
              <a:t>Grafias</a:t>
            </a:r>
            <a:endParaRPr lang="en-US" sz="2800" dirty="0">
              <a:solidFill>
                <a:srgbClr val="FFC000"/>
              </a:solidFill>
              <a:cs typeface="Segoe UI"/>
            </a:endParaRPr>
          </a:p>
        </p:txBody>
      </p:sp>
      <p:sp>
        <p:nvSpPr>
          <p:cNvPr id="18" name="TextBox 17"/>
          <p:cNvSpPr txBox="1"/>
          <p:nvPr/>
        </p:nvSpPr>
        <p:spPr>
          <a:xfrm>
            <a:off x="8296275" y="200025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C000"/>
                </a:solidFill>
              </a:rPr>
              <a:t>Instagram de </a:t>
            </a:r>
            <a:r>
              <a:rPr lang="en-US" sz="2800" err="1">
                <a:solidFill>
                  <a:srgbClr val="FFC000"/>
                </a:solidFill>
              </a:rPr>
              <a:t>Grafias</a:t>
            </a:r>
            <a:endParaRPr lang="en-US" sz="2800" err="1">
              <a:solidFill>
                <a:srgbClr val="FFC000"/>
              </a:solidFill>
              <a:cs typeface="Segoe UI"/>
            </a:endParaRPr>
          </a:p>
        </p:txBody>
      </p:sp>
      <p:pic>
        <p:nvPicPr>
          <p:cNvPr id="19" name="Picture 19"/>
          <p:cNvPicPr>
            <a:picLocks noChangeAspect="1"/>
          </p:cNvPicPr>
          <p:nvPr/>
        </p:nvPicPr>
        <p:blipFill>
          <a:blip r:embed="rId4"/>
          <a:stretch>
            <a:fillRect/>
          </a:stretch>
        </p:blipFill>
        <p:spPr>
          <a:xfrm>
            <a:off x="10163175" y="3429000"/>
            <a:ext cx="1928339" cy="1928339"/>
          </a:xfrm>
          <a:prstGeom prst="rect">
            <a:avLst/>
          </a:prstGeom>
        </p:spPr>
      </p:pic>
      <p:pic>
        <p:nvPicPr>
          <p:cNvPr id="16" name="Picture 16"/>
          <p:cNvPicPr>
            <a:picLocks noChangeAspect="1"/>
          </p:cNvPicPr>
          <p:nvPr/>
        </p:nvPicPr>
        <p:blipFill>
          <a:blip r:embed="rId5"/>
          <a:stretch>
            <a:fillRect/>
          </a:stretch>
        </p:blipFill>
        <p:spPr>
          <a:xfrm>
            <a:off x="6762750" y="2000250"/>
            <a:ext cx="1933385" cy="1928339"/>
          </a:xfrm>
          <a:prstGeom prst="rect">
            <a:avLst/>
          </a:prstGeom>
        </p:spPr>
      </p:pic>
      <p:sp>
        <p:nvSpPr>
          <p:cNvPr id="21" name="TextBox 20"/>
          <p:cNvSpPr txBox="1"/>
          <p:nvPr/>
        </p:nvSpPr>
        <p:spPr>
          <a:xfrm>
            <a:off x="6343650" y="392430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Facebook de </a:t>
            </a:r>
            <a:r>
              <a:rPr lang="en-US" sz="2800" dirty="0" err="1">
                <a:solidFill>
                  <a:srgbClr val="FFC000"/>
                </a:solidFill>
              </a:rPr>
              <a:t>Grafias</a:t>
            </a:r>
            <a:endParaRPr lang="en-US" sz="2800" dirty="0">
              <a:solidFill>
                <a:srgbClr val="FFC000"/>
              </a:solidFill>
              <a:cs typeface="Segoe UI"/>
            </a:endParaRPr>
          </a:p>
        </p:txBody>
      </p:sp>
      <p:sp>
        <p:nvSpPr>
          <p:cNvPr id="22" name="TextBox 21"/>
          <p:cNvSpPr txBox="1"/>
          <p:nvPr/>
        </p:nvSpPr>
        <p:spPr>
          <a:xfrm>
            <a:off x="8296274" y="5355566"/>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Telegram de </a:t>
            </a:r>
            <a:r>
              <a:rPr lang="en-US" sz="2800" dirty="0" err="1">
                <a:solidFill>
                  <a:srgbClr val="FFC000"/>
                </a:solidFill>
              </a:rPr>
              <a:t>Grafias</a:t>
            </a:r>
            <a:endParaRPr lang="en-US" sz="2800" dirty="0">
              <a:solidFill>
                <a:srgbClr val="FFC000"/>
              </a:solidFill>
              <a:cs typeface="Segoe UI"/>
            </a:endParaRPr>
          </a:p>
        </p:txBody>
      </p:sp>
      <p:pic>
        <p:nvPicPr>
          <p:cNvPr id="23" name="Picture 23"/>
          <p:cNvPicPr>
            <a:picLocks noChangeAspect="1"/>
          </p:cNvPicPr>
          <p:nvPr/>
        </p:nvPicPr>
        <p:blipFill>
          <a:blip r:embed="rId6"/>
          <a:stretch>
            <a:fillRect/>
          </a:stretch>
        </p:blipFill>
        <p:spPr>
          <a:xfrm>
            <a:off x="6762751" y="4876800"/>
            <a:ext cx="1933871" cy="1933871"/>
          </a:xfrm>
          <a:prstGeom prst="rect">
            <a:avLst/>
          </a:prstGeom>
        </p:spPr>
      </p:pic>
      <p:sp>
        <p:nvSpPr>
          <p:cNvPr id="12" name="TextBox 11">
            <a:extLst>
              <a:ext uri="{FF2B5EF4-FFF2-40B4-BE49-F238E27FC236}">
                <a16:creationId xmlns:a16="http://schemas.microsoft.com/office/drawing/2014/main" id="{5AF4206B-F444-4E3C-BE8F-9A9EE6D0AC9B}"/>
              </a:ext>
            </a:extLst>
          </p:cNvPr>
          <p:cNvSpPr txBox="1"/>
          <p:nvPr/>
        </p:nvSpPr>
        <p:spPr>
          <a:xfrm>
            <a:off x="6448424" y="775960"/>
            <a:ext cx="392524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agrupaciongrafias.wordpress.com</a:t>
            </a:r>
            <a:endParaRPr lang="en-US" sz="2800" dirty="0">
              <a:solidFill>
                <a:schemeClr val="bg1"/>
              </a:solidFill>
              <a:cs typeface="Segoe UI"/>
            </a:endParaRPr>
          </a:p>
        </p:txBody>
      </p:sp>
      <p:sp>
        <p:nvSpPr>
          <p:cNvPr id="20" name="TextBox 19">
            <a:extLst>
              <a:ext uri="{FF2B5EF4-FFF2-40B4-BE49-F238E27FC236}">
                <a16:creationId xmlns:a16="http://schemas.microsoft.com/office/drawing/2014/main" id="{C090310A-A8FB-478E-A87D-C3FFECC8DD70}"/>
              </a:ext>
            </a:extLst>
          </p:cNvPr>
          <p:cNvSpPr txBox="1"/>
          <p:nvPr/>
        </p:nvSpPr>
        <p:spPr>
          <a:xfrm>
            <a:off x="8296274" y="2520269"/>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Instagram.com/</a:t>
            </a:r>
            <a:r>
              <a:rPr lang="es-ES" dirty="0" err="1">
                <a:solidFill>
                  <a:schemeClr val="bg1"/>
                </a:solidFill>
              </a:rPr>
              <a:t>grafias.agrupacion</a:t>
            </a:r>
            <a:endParaRPr lang="en-US" sz="2800" dirty="0">
              <a:solidFill>
                <a:schemeClr val="bg1"/>
              </a:solidFill>
              <a:cs typeface="Segoe UI"/>
            </a:endParaRPr>
          </a:p>
        </p:txBody>
      </p:sp>
      <p:sp>
        <p:nvSpPr>
          <p:cNvPr id="24" name="TextBox 23">
            <a:extLst>
              <a:ext uri="{FF2B5EF4-FFF2-40B4-BE49-F238E27FC236}">
                <a16:creationId xmlns:a16="http://schemas.microsoft.com/office/drawing/2014/main" id="{68E4DC94-C75B-413A-BA68-9EE44904CCBD}"/>
              </a:ext>
            </a:extLst>
          </p:cNvPr>
          <p:cNvSpPr txBox="1"/>
          <p:nvPr/>
        </p:nvSpPr>
        <p:spPr>
          <a:xfrm>
            <a:off x="6343650" y="4407355"/>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facebook.com/Grafiasagrupacion/</a:t>
            </a:r>
            <a:endParaRPr lang="en-US" sz="2800" dirty="0">
              <a:solidFill>
                <a:schemeClr val="bg1"/>
              </a:solidFill>
              <a:cs typeface="Segoe UI"/>
            </a:endParaRPr>
          </a:p>
        </p:txBody>
      </p:sp>
      <p:sp>
        <p:nvSpPr>
          <p:cNvPr id="25" name="TextBox 24">
            <a:extLst>
              <a:ext uri="{FF2B5EF4-FFF2-40B4-BE49-F238E27FC236}">
                <a16:creationId xmlns:a16="http://schemas.microsoft.com/office/drawing/2014/main" id="{D4BFA962-CED8-4C59-99BF-92D42AA4B4FB}"/>
              </a:ext>
            </a:extLst>
          </p:cNvPr>
          <p:cNvSpPr txBox="1"/>
          <p:nvPr/>
        </p:nvSpPr>
        <p:spPr>
          <a:xfrm>
            <a:off x="8296274" y="5878786"/>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https://goo.gl/bHdguU</a:t>
            </a:r>
            <a:endParaRPr lang="en-US" sz="2800" dirty="0">
              <a:solidFill>
                <a:schemeClr val="bg1"/>
              </a:solidFill>
              <a:cs typeface="Segoe UI"/>
            </a:endParaRPr>
          </a:p>
        </p:txBody>
      </p:sp>
    </p:spTree>
    <p:extLst>
      <p:ext uri="{BB962C8B-B14F-4D97-AF65-F5344CB8AC3E}">
        <p14:creationId xmlns:p14="http://schemas.microsoft.com/office/powerpoint/2010/main" val="28997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714159" y="322304"/>
            <a:ext cx="8402425" cy="569738"/>
          </a:xfrm>
        </p:spPr>
        <p:txBody>
          <a:bodyPr/>
          <a:lstStyle/>
          <a:p>
            <a:r>
              <a:rPr lang="en-US" sz="2800"/>
              <a:t>LA MEDICIÓN DEL TONO: DERECHEO DEL HISTOGRAMA.</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10</a:t>
            </a:fld>
            <a:endParaRPr lang="en-US"/>
          </a:p>
        </p:txBody>
      </p:sp>
      <p:pic>
        <p:nvPicPr>
          <p:cNvPr id="4100" name="Picture 4" descr="Modos De Medición | taller . foto . blog . práctica . teoría">
            <a:extLst>
              <a:ext uri="{FF2B5EF4-FFF2-40B4-BE49-F238E27FC236}">
                <a16:creationId xmlns:a16="http://schemas.microsoft.com/office/drawing/2014/main" id="{461C78B0-42E4-424B-83A9-B96B123CA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1471254"/>
            <a:ext cx="5744792" cy="41942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tografía para principiantes: Regla Sunny f16.">
            <a:extLst>
              <a:ext uri="{FF2B5EF4-FFF2-40B4-BE49-F238E27FC236}">
                <a16:creationId xmlns:a16="http://schemas.microsoft.com/office/drawing/2014/main" id="{7D182A74-6ADB-4BEC-96EB-260F496D5E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26755" r="23558" b="53073"/>
          <a:stretch/>
        </p:blipFill>
        <p:spPr bwMode="auto">
          <a:xfrm>
            <a:off x="6936791" y="1322749"/>
            <a:ext cx="3934457" cy="11990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dzoom.org.es/dzdn/img/0113/exponerDerecha-DiagramaPasos.jpg">
            <a:extLst>
              <a:ext uri="{FF2B5EF4-FFF2-40B4-BE49-F238E27FC236}">
                <a16:creationId xmlns:a16="http://schemas.microsoft.com/office/drawing/2014/main" id="{54C17A50-6D3E-48EA-8768-73FE8ED9E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131" y="3008035"/>
            <a:ext cx="5057775" cy="2657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AC18A0-A852-4F7C-ADD9-249BAF84FADA}"/>
              </a:ext>
            </a:extLst>
          </p:cNvPr>
          <p:cNvSpPr txBox="1"/>
          <p:nvPr/>
        </p:nvSpPr>
        <p:spPr>
          <a:xfrm>
            <a:off x="260686" y="6191250"/>
            <a:ext cx="11670630" cy="261610"/>
          </a:xfrm>
          <a:prstGeom prst="rect">
            <a:avLst/>
          </a:prstGeom>
          <a:noFill/>
        </p:spPr>
        <p:txBody>
          <a:bodyPr wrap="square" rtlCol="0">
            <a:spAutoFit/>
          </a:bodyPr>
          <a:lstStyle/>
          <a:p>
            <a:pPr algn="r"/>
            <a:r>
              <a:rPr lang="en-US" sz="1050" dirty="0"/>
              <a:t>Fuente: https://www.dzoom.org.es/que-es-el-derecheo-del-histograma-en-que-consiste-y-por-que-puede-ser-util-aplicarlo/</a:t>
            </a:r>
          </a:p>
        </p:txBody>
      </p:sp>
    </p:spTree>
    <p:extLst>
      <p:ext uri="{BB962C8B-B14F-4D97-AF65-F5344CB8AC3E}">
        <p14:creationId xmlns:p14="http://schemas.microsoft.com/office/powerpoint/2010/main" val="314508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714159" y="322304"/>
            <a:ext cx="8402425" cy="867930"/>
          </a:xfrm>
        </p:spPr>
        <p:txBody>
          <a:bodyPr/>
          <a:lstStyle/>
          <a:p>
            <a:r>
              <a:rPr lang="en-US" sz="2800" dirty="0"/>
              <a:t>LA MEDICIÓN DEL TONO: HASTA DÓNDE DERECHEAR.</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11</a:t>
            </a:fld>
            <a:endParaRPr lang="en-US"/>
          </a:p>
        </p:txBody>
      </p:sp>
      <p:pic>
        <p:nvPicPr>
          <p:cNvPr id="4100" name="Picture 4" descr="Modos De Medición | taller . foto . blog . práctica . teoría">
            <a:extLst>
              <a:ext uri="{FF2B5EF4-FFF2-40B4-BE49-F238E27FC236}">
                <a16:creationId xmlns:a16="http://schemas.microsoft.com/office/drawing/2014/main" id="{461C78B0-42E4-424B-83A9-B96B123CA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1471254"/>
            <a:ext cx="5744792" cy="41942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tografía para principiantes: Regla Sunny f16.">
            <a:extLst>
              <a:ext uri="{FF2B5EF4-FFF2-40B4-BE49-F238E27FC236}">
                <a16:creationId xmlns:a16="http://schemas.microsoft.com/office/drawing/2014/main" id="{7D182A74-6ADB-4BEC-96EB-260F496D5E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26755" r="23558" b="53073"/>
          <a:stretch/>
        </p:blipFill>
        <p:spPr bwMode="auto">
          <a:xfrm>
            <a:off x="6936791" y="1322749"/>
            <a:ext cx="3934457" cy="119907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B098D6D-083D-41E6-B9C1-5527B22F52B3}"/>
              </a:ext>
            </a:extLst>
          </p:cNvPr>
          <p:cNvSpPr/>
          <p:nvPr/>
        </p:nvSpPr>
        <p:spPr>
          <a:xfrm>
            <a:off x="282595" y="4225607"/>
            <a:ext cx="2981325" cy="116113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CC339D-AF8E-486A-806D-D4AF50CA09DA}"/>
              </a:ext>
            </a:extLst>
          </p:cNvPr>
          <p:cNvSpPr txBox="1"/>
          <p:nvPr/>
        </p:nvSpPr>
        <p:spPr>
          <a:xfrm>
            <a:off x="6936791" y="2762251"/>
            <a:ext cx="3934457" cy="3631763"/>
          </a:xfrm>
          <a:prstGeom prst="rect">
            <a:avLst/>
          </a:prstGeom>
          <a:noFill/>
        </p:spPr>
        <p:txBody>
          <a:bodyPr wrap="square" rtlCol="0">
            <a:spAutoFit/>
          </a:bodyPr>
          <a:lstStyle/>
          <a:p>
            <a:pPr algn="ctr"/>
            <a:r>
              <a:rPr lang="en-US" sz="11500" dirty="0">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Demo </a:t>
            </a:r>
            <a:r>
              <a:rPr lang="en-US" sz="11500" dirty="0" err="1">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en</a:t>
            </a:r>
            <a:r>
              <a:rPr lang="en-US" sz="11500" dirty="0">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 </a:t>
            </a:r>
            <a:r>
              <a:rPr lang="en-US" sz="11500" dirty="0" err="1">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vídeo</a:t>
            </a:r>
            <a:endParaRPr lang="en-US" sz="11500" dirty="0">
              <a:solidFill>
                <a:srgbClr val="FF0000"/>
              </a:solidFill>
              <a:latin typeface="Brush Script MT" panose="03060802040406070304" pitchFamily="66" charset="0"/>
            </a:endParaRPr>
          </a:p>
        </p:txBody>
      </p:sp>
      <p:sp>
        <p:nvSpPr>
          <p:cNvPr id="11" name="TextBox 10">
            <a:extLst>
              <a:ext uri="{FF2B5EF4-FFF2-40B4-BE49-F238E27FC236}">
                <a16:creationId xmlns:a16="http://schemas.microsoft.com/office/drawing/2014/main" id="{FF5BB6A6-FA48-4118-88E8-5F38125FD439}"/>
              </a:ext>
            </a:extLst>
          </p:cNvPr>
          <p:cNvSpPr txBox="1"/>
          <p:nvPr/>
        </p:nvSpPr>
        <p:spPr>
          <a:xfrm>
            <a:off x="260686" y="6191250"/>
            <a:ext cx="11670630" cy="261610"/>
          </a:xfrm>
          <a:prstGeom prst="rect">
            <a:avLst/>
          </a:prstGeom>
          <a:noFill/>
        </p:spPr>
        <p:txBody>
          <a:bodyPr wrap="square" rtlCol="0">
            <a:spAutoFit/>
          </a:bodyPr>
          <a:lstStyle/>
          <a:p>
            <a:pPr algn="r"/>
            <a:r>
              <a:rPr lang="en-US" sz="1050" dirty="0"/>
              <a:t>Fuente: </a:t>
            </a:r>
            <a:r>
              <a:rPr lang="en-US" sz="1050" dirty="0" err="1"/>
              <a:t>Youtube</a:t>
            </a:r>
            <a:r>
              <a:rPr lang="en-US" sz="1050" dirty="0"/>
              <a:t>: “Un </a:t>
            </a:r>
            <a:r>
              <a:rPr lang="en-US" sz="1050" dirty="0" err="1"/>
              <a:t>año</a:t>
            </a:r>
            <a:r>
              <a:rPr lang="en-US" sz="1050" dirty="0"/>
              <a:t> de </a:t>
            </a:r>
            <a:r>
              <a:rPr lang="en-US" sz="1050" dirty="0" err="1"/>
              <a:t>fotografía</a:t>
            </a:r>
            <a:r>
              <a:rPr lang="en-US" sz="1050" dirty="0"/>
              <a:t>” Por José Benito Ruiz</a:t>
            </a:r>
          </a:p>
        </p:txBody>
      </p:sp>
    </p:spTree>
    <p:extLst>
      <p:ext uri="{BB962C8B-B14F-4D97-AF65-F5344CB8AC3E}">
        <p14:creationId xmlns:p14="http://schemas.microsoft.com/office/powerpoint/2010/main" val="319329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2E0319-4EDA-4596-83C5-4F21ACAF1D45}"/>
              </a:ext>
            </a:extLst>
          </p:cNvPr>
          <p:cNvSpPr>
            <a:spLocks noGrp="1"/>
          </p:cNvSpPr>
          <p:nvPr>
            <p:ph type="title"/>
          </p:nvPr>
        </p:nvSpPr>
        <p:spPr>
          <a:xfrm>
            <a:off x="397261" y="964818"/>
            <a:ext cx="11660405" cy="625641"/>
          </a:xfrm>
        </p:spPr>
        <p:txBody>
          <a:bodyPr/>
          <a:lstStyle/>
          <a:p>
            <a:r>
              <a:rPr lang="es-ES"/>
              <a:t>PROGRAMAS DE REVELADO.</a:t>
            </a:r>
          </a:p>
        </p:txBody>
      </p:sp>
      <p:sp>
        <p:nvSpPr>
          <p:cNvPr id="16" name="Title 1">
            <a:extLst>
              <a:ext uri="{FF2B5EF4-FFF2-40B4-BE49-F238E27FC236}">
                <a16:creationId xmlns:a16="http://schemas.microsoft.com/office/drawing/2014/main" id="{24FA047D-DDAD-4060-A3DB-A299BAB1BFDD}"/>
              </a:ext>
            </a:extLst>
          </p:cNvPr>
          <p:cNvSpPr txBox="1">
            <a:spLocks/>
          </p:cNvSpPr>
          <p:nvPr/>
        </p:nvSpPr>
        <p:spPr>
          <a:xfrm>
            <a:off x="3830960" y="138201"/>
            <a:ext cx="4793006" cy="535531"/>
          </a:xfrm>
          <a:prstGeom prst="rect">
            <a:avLst/>
          </a:prstGeom>
        </p:spPr>
        <p:txBody>
          <a:bodyPr vert="horz" wrap="square" lIns="457200" tIns="45720" rIns="457200" bIns="45720" rtlCol="0" anchor="b" anchorCtr="0">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r>
              <a:rPr lang="es-ES" sz="3200" b="0" dirty="0">
                <a:solidFill>
                  <a:schemeClr val="accent4"/>
                </a:solidFill>
                <a:latin typeface="+mj-lt"/>
              </a:rPr>
              <a:t>REVELAR</a:t>
            </a:r>
          </a:p>
        </p:txBody>
      </p:sp>
      <p:grpSp>
        <p:nvGrpSpPr>
          <p:cNvPr id="3" name="Group 2">
            <a:extLst>
              <a:ext uri="{FF2B5EF4-FFF2-40B4-BE49-F238E27FC236}">
                <a16:creationId xmlns:a16="http://schemas.microsoft.com/office/drawing/2014/main" id="{09726708-8714-46D2-A279-3A82211F3B81}"/>
              </a:ext>
            </a:extLst>
          </p:cNvPr>
          <p:cNvGrpSpPr/>
          <p:nvPr/>
        </p:nvGrpSpPr>
        <p:grpSpPr>
          <a:xfrm>
            <a:off x="0" y="1866900"/>
            <a:ext cx="12192000" cy="4615884"/>
            <a:chOff x="397261" y="1877804"/>
            <a:chExt cx="11530436" cy="4372298"/>
          </a:xfrm>
        </p:grpSpPr>
        <p:grpSp>
          <p:nvGrpSpPr>
            <p:cNvPr id="2" name="Group 1">
              <a:extLst>
                <a:ext uri="{FF2B5EF4-FFF2-40B4-BE49-F238E27FC236}">
                  <a16:creationId xmlns:a16="http://schemas.microsoft.com/office/drawing/2014/main" id="{3F009F92-C45E-4551-A1F9-57F16534C15C}"/>
                </a:ext>
              </a:extLst>
            </p:cNvPr>
            <p:cNvGrpSpPr/>
            <p:nvPr/>
          </p:nvGrpSpPr>
          <p:grpSpPr>
            <a:xfrm>
              <a:off x="397261" y="1877804"/>
              <a:ext cx="11530436" cy="2162701"/>
              <a:chOff x="397261" y="1590459"/>
              <a:chExt cx="11530436" cy="2162701"/>
            </a:xfrm>
          </p:grpSpPr>
          <p:pic>
            <p:nvPicPr>
              <p:cNvPr id="2050" name="Picture 2" descr="darktable - Wikipedia">
                <a:extLst>
                  <a:ext uri="{FF2B5EF4-FFF2-40B4-BE49-F238E27FC236}">
                    <a16:creationId xmlns:a16="http://schemas.microsoft.com/office/drawing/2014/main" id="{AA36534E-2E63-4414-8AE3-186559E08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61" y="1590459"/>
                <a:ext cx="3844801" cy="2162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Купить Adobe Photoshop Lightroom">
                <a:extLst>
                  <a:ext uri="{FF2B5EF4-FFF2-40B4-BE49-F238E27FC236}">
                    <a16:creationId xmlns:a16="http://schemas.microsoft.com/office/drawing/2014/main" id="{DADE1A91-BDED-42A7-B198-A1E6CE47D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2063" y="1590459"/>
                <a:ext cx="3633538" cy="21627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hotoshop CS6 Portable 1 Link Gratis!!!">
                <a:extLst>
                  <a:ext uri="{FF2B5EF4-FFF2-40B4-BE49-F238E27FC236}">
                    <a16:creationId xmlns:a16="http://schemas.microsoft.com/office/drawing/2014/main" id="{FCDB6F19-7182-49DF-98D1-A51937EC5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601" y="1590459"/>
                <a:ext cx="4052096" cy="2162701"/>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Gimp - A fast overview - Fedora Magazine">
              <a:extLst>
                <a:ext uri="{FF2B5EF4-FFF2-40B4-BE49-F238E27FC236}">
                  <a16:creationId xmlns:a16="http://schemas.microsoft.com/office/drawing/2014/main" id="{87E49CE1-DF76-4051-8C50-CE455294B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261" y="4040505"/>
              <a:ext cx="3844801" cy="22095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djustments with Capture NX-D">
              <a:extLst>
                <a:ext uri="{FF2B5EF4-FFF2-40B4-BE49-F238E27FC236}">
                  <a16:creationId xmlns:a16="http://schemas.microsoft.com/office/drawing/2014/main" id="{3DCD52F6-DB0F-41D9-8EFA-80B229304C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869"/>
            <a:stretch/>
          </p:blipFill>
          <p:spPr bwMode="auto">
            <a:xfrm>
              <a:off x="4242062" y="4040505"/>
              <a:ext cx="3633538" cy="220959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PP 4.0: Canon upgrades its advanced imaging software ...">
              <a:extLst>
                <a:ext uri="{FF2B5EF4-FFF2-40B4-BE49-F238E27FC236}">
                  <a16:creationId xmlns:a16="http://schemas.microsoft.com/office/drawing/2014/main" id="{CC462CE7-31B3-494C-9B76-45A9E4C7F4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764" b="8243"/>
            <a:stretch/>
          </p:blipFill>
          <p:spPr bwMode="auto">
            <a:xfrm>
              <a:off x="7875600" y="4040505"/>
              <a:ext cx="4052097" cy="2209597"/>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2" descr="Resultado de imagen de capture one">
            <a:extLst>
              <a:ext uri="{FF2B5EF4-FFF2-40B4-BE49-F238E27FC236}">
                <a16:creationId xmlns:a16="http://schemas.microsoft.com/office/drawing/2014/main" id="{4109BBC2-9D84-4FD3-9857-2FD40B8628E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123" r="4035" b="7018"/>
          <a:stretch/>
        </p:blipFill>
        <p:spPr bwMode="auto">
          <a:xfrm>
            <a:off x="1954992" y="1701207"/>
            <a:ext cx="8062826" cy="489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8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de sessions vs catalogs">
            <a:extLst>
              <a:ext uri="{FF2B5EF4-FFF2-40B4-BE49-F238E27FC236}">
                <a16:creationId xmlns:a16="http://schemas.microsoft.com/office/drawing/2014/main" id="{3802B3AE-DF30-44B2-B060-45085D975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862" y="1493784"/>
            <a:ext cx="6772275" cy="46958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a:lstStyle/>
          <a:p>
            <a:r>
              <a:rPr lang="es-ES" dirty="0"/>
              <a:t>EL FLUJO DE TRABAJO: SESIONES VS CATÁLOGOS.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13</a:t>
            </a:fld>
            <a:endParaRPr lang="en-US"/>
          </a:p>
        </p:txBody>
      </p:sp>
      <p:pic>
        <p:nvPicPr>
          <p:cNvPr id="2" name="Picture 1">
            <a:extLst>
              <a:ext uri="{FF2B5EF4-FFF2-40B4-BE49-F238E27FC236}">
                <a16:creationId xmlns:a16="http://schemas.microsoft.com/office/drawing/2014/main" id="{8995DA19-4935-47F8-A0E1-7392DA10C335}"/>
              </a:ext>
            </a:extLst>
          </p:cNvPr>
          <p:cNvPicPr>
            <a:picLocks noChangeAspect="1"/>
          </p:cNvPicPr>
          <p:nvPr/>
        </p:nvPicPr>
        <p:blipFill>
          <a:blip r:embed="rId4"/>
          <a:stretch>
            <a:fillRect/>
          </a:stretch>
        </p:blipFill>
        <p:spPr>
          <a:xfrm>
            <a:off x="5319947" y="1369960"/>
            <a:ext cx="6610350" cy="4943475"/>
          </a:xfrm>
          <a:prstGeom prst="rect">
            <a:avLst/>
          </a:prstGeom>
        </p:spPr>
      </p:pic>
      <p:pic>
        <p:nvPicPr>
          <p:cNvPr id="3" name="Picture 2">
            <a:extLst>
              <a:ext uri="{FF2B5EF4-FFF2-40B4-BE49-F238E27FC236}">
                <a16:creationId xmlns:a16="http://schemas.microsoft.com/office/drawing/2014/main" id="{208B6D74-EEC5-4B9B-9510-336D97320A56}"/>
              </a:ext>
            </a:extLst>
          </p:cNvPr>
          <p:cNvPicPr>
            <a:picLocks noChangeAspect="1"/>
          </p:cNvPicPr>
          <p:nvPr/>
        </p:nvPicPr>
        <p:blipFill>
          <a:blip r:embed="rId5"/>
          <a:stretch>
            <a:fillRect/>
          </a:stretch>
        </p:blipFill>
        <p:spPr>
          <a:xfrm>
            <a:off x="602317" y="2139105"/>
            <a:ext cx="4553371" cy="3405187"/>
          </a:xfrm>
          <a:prstGeom prst="rect">
            <a:avLst/>
          </a:prstGeom>
        </p:spPr>
      </p:pic>
    </p:spTree>
    <p:extLst>
      <p:ext uri="{BB962C8B-B14F-4D97-AF65-F5344CB8AC3E}">
        <p14:creationId xmlns:p14="http://schemas.microsoft.com/office/powerpoint/2010/main" val="419737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6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7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BA27E-3A71-4BBA-A17E-E53C8EB97F3B}"/>
              </a:ext>
            </a:extLst>
          </p:cNvPr>
          <p:cNvPicPr>
            <a:picLocks noChangeAspect="1"/>
          </p:cNvPicPr>
          <p:nvPr/>
        </p:nvPicPr>
        <p:blipFill>
          <a:blip r:embed="rId3"/>
          <a:stretch>
            <a:fillRect/>
          </a:stretch>
        </p:blipFill>
        <p:spPr>
          <a:xfrm>
            <a:off x="5319947" y="1192647"/>
            <a:ext cx="6610350" cy="4943475"/>
          </a:xfrm>
          <a:prstGeom prst="rect">
            <a:avLst/>
          </a:prstGeom>
        </p:spPr>
      </p:pic>
      <p:pic>
        <p:nvPicPr>
          <p:cNvPr id="3" name="Picture 2">
            <a:extLst>
              <a:ext uri="{FF2B5EF4-FFF2-40B4-BE49-F238E27FC236}">
                <a16:creationId xmlns:a16="http://schemas.microsoft.com/office/drawing/2014/main" id="{64FD478F-F430-486A-95EA-240551093D1D}"/>
              </a:ext>
            </a:extLst>
          </p:cNvPr>
          <p:cNvPicPr>
            <a:picLocks noChangeAspect="1"/>
          </p:cNvPicPr>
          <p:nvPr/>
        </p:nvPicPr>
        <p:blipFill>
          <a:blip r:embed="rId4"/>
          <a:stretch>
            <a:fillRect/>
          </a:stretch>
        </p:blipFill>
        <p:spPr>
          <a:xfrm>
            <a:off x="3500032" y="1730652"/>
            <a:ext cx="4311664" cy="3224429"/>
          </a:xfrm>
          <a:prstGeom prst="rect">
            <a:avLst/>
          </a:prstGeom>
        </p:spPr>
      </p:pic>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a:xfrm>
            <a:off x="316322" y="339408"/>
            <a:ext cx="2375877" cy="535531"/>
          </a:xfrm>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a:lstStyle/>
          <a:p>
            <a:r>
              <a:rPr lang="es-ES"/>
              <a:t>IMPORTACIÓN DE ARCHIVOS.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14</a:t>
            </a:fld>
            <a:endParaRPr lang="en-US"/>
          </a:p>
        </p:txBody>
      </p:sp>
      <p:pic>
        <p:nvPicPr>
          <p:cNvPr id="3076" name="Picture 4" descr="Nikon D810A DSLR Camera (Body Only) 1553 B&amp;H Photo Video">
            <a:extLst>
              <a:ext uri="{FF2B5EF4-FFF2-40B4-BE49-F238E27FC236}">
                <a16:creationId xmlns:a16="http://schemas.microsoft.com/office/drawing/2014/main" id="{04D708AB-5D0E-46E1-9073-EEED85E18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411" y="2384981"/>
            <a:ext cx="3021291" cy="302129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Shape 16">
            <a:extLst>
              <a:ext uri="{FF2B5EF4-FFF2-40B4-BE49-F238E27FC236}">
                <a16:creationId xmlns:a16="http://schemas.microsoft.com/office/drawing/2014/main" id="{C8BDC82D-3445-46B3-AA75-F400C32A6FA3}"/>
              </a:ext>
            </a:extLst>
          </p:cNvPr>
          <p:cNvSpPr/>
          <p:nvPr/>
        </p:nvSpPr>
        <p:spPr>
          <a:xfrm rot="20883655">
            <a:off x="2318994" y="1875268"/>
            <a:ext cx="1457287" cy="565857"/>
          </a:xfrm>
          <a:custGeom>
            <a:avLst/>
            <a:gdLst>
              <a:gd name="connsiteX0" fmla="*/ 0 w 2762054"/>
              <a:gd name="connsiteY0" fmla="*/ 565857 h 565857"/>
              <a:gd name="connsiteX1" fmla="*/ 1414021 w 2762054"/>
              <a:gd name="connsiteY1" fmla="*/ 249 h 565857"/>
              <a:gd name="connsiteX2" fmla="*/ 2762054 w 2762054"/>
              <a:gd name="connsiteY2" fmla="*/ 509296 h 565857"/>
            </a:gdLst>
            <a:ahLst/>
            <a:cxnLst>
              <a:cxn ang="0">
                <a:pos x="connsiteX0" y="connsiteY0"/>
              </a:cxn>
              <a:cxn ang="0">
                <a:pos x="connsiteX1" y="connsiteY1"/>
              </a:cxn>
              <a:cxn ang="0">
                <a:pos x="connsiteX2" y="connsiteY2"/>
              </a:cxn>
            </a:cxnLst>
            <a:rect l="l" t="t" r="r" b="b"/>
            <a:pathLst>
              <a:path w="2762054" h="565857">
                <a:moveTo>
                  <a:pt x="0" y="565857"/>
                </a:moveTo>
                <a:cubicBezTo>
                  <a:pt x="476839" y="287766"/>
                  <a:pt x="953679" y="9676"/>
                  <a:pt x="1414021" y="249"/>
                </a:cubicBezTo>
                <a:cubicBezTo>
                  <a:pt x="1874363" y="-9178"/>
                  <a:pt x="2318208" y="250059"/>
                  <a:pt x="2762054" y="509296"/>
                </a:cubicBezTo>
              </a:path>
            </a:pathLst>
          </a:cu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4" name="Picture 3">
            <a:extLst>
              <a:ext uri="{FF2B5EF4-FFF2-40B4-BE49-F238E27FC236}">
                <a16:creationId xmlns:a16="http://schemas.microsoft.com/office/drawing/2014/main" id="{959D36F6-5FFD-44CA-AEED-657AEF78FCCD}"/>
              </a:ext>
            </a:extLst>
          </p:cNvPr>
          <p:cNvPicPr>
            <a:picLocks noChangeAspect="1"/>
          </p:cNvPicPr>
          <p:nvPr/>
        </p:nvPicPr>
        <p:blipFill>
          <a:blip r:embed="rId6"/>
          <a:stretch>
            <a:fillRect/>
          </a:stretch>
        </p:blipFill>
        <p:spPr>
          <a:xfrm>
            <a:off x="1040413" y="895372"/>
            <a:ext cx="10111173" cy="5852126"/>
          </a:xfrm>
          <a:prstGeom prst="rect">
            <a:avLst/>
          </a:prstGeom>
        </p:spPr>
      </p:pic>
      <p:sp>
        <p:nvSpPr>
          <p:cNvPr id="8" name="Oval 7">
            <a:extLst>
              <a:ext uri="{FF2B5EF4-FFF2-40B4-BE49-F238E27FC236}">
                <a16:creationId xmlns:a16="http://schemas.microsoft.com/office/drawing/2014/main" id="{7F4A9497-D29F-429E-9864-AF69BA21B730}"/>
              </a:ext>
            </a:extLst>
          </p:cNvPr>
          <p:cNvSpPr/>
          <p:nvPr/>
        </p:nvSpPr>
        <p:spPr>
          <a:xfrm>
            <a:off x="439411" y="581025"/>
            <a:ext cx="2853790" cy="50196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0F69C1-4609-408F-85B5-42296A9567CB}"/>
              </a:ext>
            </a:extLst>
          </p:cNvPr>
          <p:cNvSpPr txBox="1"/>
          <p:nvPr/>
        </p:nvSpPr>
        <p:spPr>
          <a:xfrm>
            <a:off x="2825597" y="4868121"/>
            <a:ext cx="1336828" cy="276999"/>
          </a:xfrm>
          <a:prstGeom prst="rect">
            <a:avLst/>
          </a:prstGeom>
          <a:noFill/>
          <a:ln>
            <a:noFill/>
          </a:ln>
        </p:spPr>
        <p:txBody>
          <a:bodyPr wrap="square" rtlCol="0">
            <a:spAutoFit/>
          </a:bodyPr>
          <a:lstStyle/>
          <a:p>
            <a:r>
              <a:rPr lang="en-US" sz="1200" dirty="0" err="1">
                <a:ln w="0"/>
                <a:solidFill>
                  <a:srgbClr val="FF0000"/>
                </a:solidFill>
                <a:effectLst>
                  <a:outerShdw blurRad="38100" dist="19050" dir="2700000" algn="tl" rotWithShape="0">
                    <a:schemeClr val="dk1">
                      <a:alpha val="40000"/>
                    </a:schemeClr>
                  </a:outerShdw>
                </a:effectLst>
              </a:rPr>
              <a:t>Pestaña</a:t>
            </a:r>
            <a:r>
              <a:rPr lang="en-US" sz="1200" dirty="0">
                <a:ln w="0"/>
                <a:solidFill>
                  <a:srgbClr val="FF0000"/>
                </a:solidFill>
                <a:effectLst>
                  <a:outerShdw blurRad="38100" dist="19050" dir="2700000" algn="tl" rotWithShape="0">
                    <a:schemeClr val="dk1">
                      <a:alpha val="40000"/>
                    </a:schemeClr>
                  </a:outerShdw>
                </a:effectLst>
              </a:rPr>
              <a:t> “</a:t>
            </a:r>
            <a:r>
              <a:rPr lang="en-US" sz="1200" dirty="0" err="1">
                <a:ln w="0"/>
                <a:solidFill>
                  <a:srgbClr val="FF0000"/>
                </a:solidFill>
                <a:effectLst>
                  <a:outerShdw blurRad="38100" dist="19050" dir="2700000" algn="tl" rotWithShape="0">
                    <a:schemeClr val="dk1">
                      <a:alpha val="40000"/>
                    </a:schemeClr>
                  </a:outerShdw>
                </a:effectLst>
              </a:rPr>
              <a:t>librería</a:t>
            </a:r>
            <a:r>
              <a:rPr lang="en-US" sz="120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30687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A8E588-7E9E-4E75-954B-2FA70A44C4CD}"/>
              </a:ext>
            </a:extLst>
          </p:cNvPr>
          <p:cNvPicPr>
            <a:picLocks noChangeAspect="1"/>
          </p:cNvPicPr>
          <p:nvPr/>
        </p:nvPicPr>
        <p:blipFill>
          <a:blip r:embed="rId3"/>
          <a:stretch>
            <a:fillRect/>
          </a:stretch>
        </p:blipFill>
        <p:spPr>
          <a:xfrm>
            <a:off x="2776051" y="1151289"/>
            <a:ext cx="2254593" cy="6858000"/>
          </a:xfrm>
          <a:prstGeom prst="rect">
            <a:avLst/>
          </a:prstGeom>
        </p:spPr>
      </p:pic>
      <p:sp>
        <p:nvSpPr>
          <p:cNvPr id="65" name="Freeform: Shape 64"/>
          <p:cNvSpPr>
            <a:spLocks noChangeAspect="1"/>
          </p:cNvSpPr>
          <p:nvPr/>
        </p:nvSpPr>
        <p:spPr>
          <a:xfrm>
            <a:off x="232518" y="-3748449"/>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2" name="Title 31"/>
          <p:cNvSpPr>
            <a:spLocks noGrp="1"/>
          </p:cNvSpPr>
          <p:nvPr>
            <p:ph type="title"/>
          </p:nvPr>
        </p:nvSpPr>
        <p:spPr>
          <a:xfrm>
            <a:off x="555243" y="-148465"/>
            <a:ext cx="4083304" cy="914096"/>
          </a:xfrm>
        </p:spPr>
        <p:txBody>
          <a:bodyPr/>
          <a:lstStyle/>
          <a:p>
            <a:r>
              <a:rPr lang="en-US" b="1" dirty="0">
                <a:solidFill>
                  <a:schemeClr val="accent4"/>
                </a:solidFill>
              </a:rPr>
              <a:t>REVELAR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15</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5" y="308583"/>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LA INTERFAZ GRAFICA.</a:t>
            </a:r>
          </a:p>
        </p:txBody>
      </p:sp>
      <p:pic>
        <p:nvPicPr>
          <p:cNvPr id="6" name="Picture 5">
            <a:extLst>
              <a:ext uri="{FF2B5EF4-FFF2-40B4-BE49-F238E27FC236}">
                <a16:creationId xmlns:a16="http://schemas.microsoft.com/office/drawing/2014/main" id="{1D8B51C2-59E3-4002-8FC2-051038EA36F7}"/>
              </a:ext>
            </a:extLst>
          </p:cNvPr>
          <p:cNvPicPr>
            <a:picLocks noChangeAspect="1"/>
          </p:cNvPicPr>
          <p:nvPr/>
        </p:nvPicPr>
        <p:blipFill>
          <a:blip r:embed="rId4"/>
          <a:stretch>
            <a:fillRect/>
          </a:stretch>
        </p:blipFill>
        <p:spPr>
          <a:xfrm>
            <a:off x="5030644" y="1151289"/>
            <a:ext cx="2252283" cy="6858000"/>
          </a:xfrm>
          <a:prstGeom prst="rect">
            <a:avLst/>
          </a:prstGeom>
        </p:spPr>
      </p:pic>
      <p:pic>
        <p:nvPicPr>
          <p:cNvPr id="7" name="Picture 6">
            <a:extLst>
              <a:ext uri="{FF2B5EF4-FFF2-40B4-BE49-F238E27FC236}">
                <a16:creationId xmlns:a16="http://schemas.microsoft.com/office/drawing/2014/main" id="{85CA14F4-6B79-4B8F-BE3F-1B43A5893BD1}"/>
              </a:ext>
            </a:extLst>
          </p:cNvPr>
          <p:cNvPicPr>
            <a:picLocks noChangeAspect="1"/>
          </p:cNvPicPr>
          <p:nvPr/>
        </p:nvPicPr>
        <p:blipFill>
          <a:blip r:embed="rId5"/>
          <a:stretch>
            <a:fillRect/>
          </a:stretch>
        </p:blipFill>
        <p:spPr>
          <a:xfrm>
            <a:off x="7285967" y="1151289"/>
            <a:ext cx="2239073" cy="6858000"/>
          </a:xfrm>
          <a:prstGeom prst="rect">
            <a:avLst/>
          </a:prstGeom>
        </p:spPr>
      </p:pic>
      <p:pic>
        <p:nvPicPr>
          <p:cNvPr id="8" name="Picture 7">
            <a:extLst>
              <a:ext uri="{FF2B5EF4-FFF2-40B4-BE49-F238E27FC236}">
                <a16:creationId xmlns:a16="http://schemas.microsoft.com/office/drawing/2014/main" id="{06852697-E75A-442A-B57B-1826DB5CD05C}"/>
              </a:ext>
            </a:extLst>
          </p:cNvPr>
          <p:cNvPicPr>
            <a:picLocks noChangeAspect="1"/>
          </p:cNvPicPr>
          <p:nvPr/>
        </p:nvPicPr>
        <p:blipFill>
          <a:blip r:embed="rId6"/>
          <a:stretch>
            <a:fillRect/>
          </a:stretch>
        </p:blipFill>
        <p:spPr>
          <a:xfrm>
            <a:off x="9517529" y="1151289"/>
            <a:ext cx="2256807" cy="6858000"/>
          </a:xfrm>
          <a:prstGeom prst="rect">
            <a:avLst/>
          </a:prstGeom>
        </p:spPr>
      </p:pic>
      <p:pic>
        <p:nvPicPr>
          <p:cNvPr id="4" name="Picture 3">
            <a:extLst>
              <a:ext uri="{FF2B5EF4-FFF2-40B4-BE49-F238E27FC236}">
                <a16:creationId xmlns:a16="http://schemas.microsoft.com/office/drawing/2014/main" id="{FBB5E484-3A0F-4B57-8C35-10DDD15ACE3D}"/>
              </a:ext>
            </a:extLst>
          </p:cNvPr>
          <p:cNvPicPr>
            <a:picLocks noChangeAspect="1"/>
          </p:cNvPicPr>
          <p:nvPr/>
        </p:nvPicPr>
        <p:blipFill>
          <a:blip r:embed="rId7"/>
          <a:stretch>
            <a:fillRect/>
          </a:stretch>
        </p:blipFill>
        <p:spPr>
          <a:xfrm>
            <a:off x="555243" y="1151289"/>
            <a:ext cx="2229861" cy="6858000"/>
          </a:xfrm>
          <a:prstGeom prst="rect">
            <a:avLst/>
          </a:prstGeom>
        </p:spPr>
      </p:pic>
    </p:spTree>
    <p:extLst>
      <p:ext uri="{BB962C8B-B14F-4D97-AF65-F5344CB8AC3E}">
        <p14:creationId xmlns:p14="http://schemas.microsoft.com/office/powerpoint/2010/main" val="249505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8" y="-3748449"/>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2" name="Title 31"/>
          <p:cNvSpPr>
            <a:spLocks noGrp="1"/>
          </p:cNvSpPr>
          <p:nvPr>
            <p:ph type="title"/>
          </p:nvPr>
        </p:nvSpPr>
        <p:spPr>
          <a:xfrm>
            <a:off x="555243" y="-148465"/>
            <a:ext cx="4083304" cy="914096"/>
          </a:xfrm>
        </p:spPr>
        <p:txBody>
          <a:bodyPr/>
          <a:lstStyle/>
          <a:p>
            <a:r>
              <a:rPr lang="en-US" b="1" dirty="0">
                <a:solidFill>
                  <a:schemeClr val="accent4"/>
                </a:solidFill>
              </a:rPr>
              <a:t>REVELAR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16</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5" y="308583"/>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LA INTERFAZ GRAFICA.</a:t>
            </a:r>
          </a:p>
        </p:txBody>
      </p:sp>
      <p:pic>
        <p:nvPicPr>
          <p:cNvPr id="25" name="Picture 24">
            <a:extLst>
              <a:ext uri="{FF2B5EF4-FFF2-40B4-BE49-F238E27FC236}">
                <a16:creationId xmlns:a16="http://schemas.microsoft.com/office/drawing/2014/main" id="{CDD019CC-1FC2-4A08-BAFD-1F5B53A1C3F2}"/>
              </a:ext>
            </a:extLst>
          </p:cNvPr>
          <p:cNvPicPr>
            <a:picLocks noChangeAspect="1"/>
          </p:cNvPicPr>
          <p:nvPr/>
        </p:nvPicPr>
        <p:blipFill>
          <a:blip r:embed="rId3"/>
          <a:stretch>
            <a:fillRect/>
          </a:stretch>
        </p:blipFill>
        <p:spPr>
          <a:xfrm>
            <a:off x="9407271" y="1278079"/>
            <a:ext cx="2261323" cy="6858000"/>
          </a:xfrm>
          <a:prstGeom prst="rect">
            <a:avLst/>
          </a:prstGeom>
        </p:spPr>
      </p:pic>
      <p:pic>
        <p:nvPicPr>
          <p:cNvPr id="13" name="Picture 12">
            <a:extLst>
              <a:ext uri="{FF2B5EF4-FFF2-40B4-BE49-F238E27FC236}">
                <a16:creationId xmlns:a16="http://schemas.microsoft.com/office/drawing/2014/main" id="{267A763B-F430-48BF-8914-48D09C78BB37}"/>
              </a:ext>
            </a:extLst>
          </p:cNvPr>
          <p:cNvPicPr>
            <a:picLocks noChangeAspect="1"/>
          </p:cNvPicPr>
          <p:nvPr/>
        </p:nvPicPr>
        <p:blipFill>
          <a:blip r:embed="rId4"/>
          <a:stretch>
            <a:fillRect/>
          </a:stretch>
        </p:blipFill>
        <p:spPr>
          <a:xfrm>
            <a:off x="399692" y="1278079"/>
            <a:ext cx="2272513" cy="6858000"/>
          </a:xfrm>
          <a:prstGeom prst="rect">
            <a:avLst/>
          </a:prstGeom>
        </p:spPr>
      </p:pic>
      <p:pic>
        <p:nvPicPr>
          <p:cNvPr id="14" name="Picture 13">
            <a:extLst>
              <a:ext uri="{FF2B5EF4-FFF2-40B4-BE49-F238E27FC236}">
                <a16:creationId xmlns:a16="http://schemas.microsoft.com/office/drawing/2014/main" id="{6111E10A-FBEB-4ECE-AC28-A68ED4E9D987}"/>
              </a:ext>
            </a:extLst>
          </p:cNvPr>
          <p:cNvPicPr>
            <a:picLocks noChangeAspect="1"/>
          </p:cNvPicPr>
          <p:nvPr/>
        </p:nvPicPr>
        <p:blipFill>
          <a:blip r:embed="rId5"/>
          <a:stretch>
            <a:fillRect/>
          </a:stretch>
        </p:blipFill>
        <p:spPr>
          <a:xfrm>
            <a:off x="2679467" y="1278079"/>
            <a:ext cx="2234402" cy="6858000"/>
          </a:xfrm>
          <a:prstGeom prst="rect">
            <a:avLst/>
          </a:prstGeom>
        </p:spPr>
      </p:pic>
      <p:pic>
        <p:nvPicPr>
          <p:cNvPr id="15" name="Picture 14">
            <a:extLst>
              <a:ext uri="{FF2B5EF4-FFF2-40B4-BE49-F238E27FC236}">
                <a16:creationId xmlns:a16="http://schemas.microsoft.com/office/drawing/2014/main" id="{9712BC0B-ADD9-4DC5-929B-4D51EA7727D5}"/>
              </a:ext>
            </a:extLst>
          </p:cNvPr>
          <p:cNvPicPr>
            <a:picLocks noChangeAspect="1"/>
          </p:cNvPicPr>
          <p:nvPr/>
        </p:nvPicPr>
        <p:blipFill>
          <a:blip r:embed="rId6"/>
          <a:stretch>
            <a:fillRect/>
          </a:stretch>
        </p:blipFill>
        <p:spPr>
          <a:xfrm>
            <a:off x="7161731" y="1278079"/>
            <a:ext cx="2245540" cy="6858000"/>
          </a:xfrm>
          <a:prstGeom prst="rect">
            <a:avLst/>
          </a:prstGeom>
        </p:spPr>
      </p:pic>
      <p:pic>
        <p:nvPicPr>
          <p:cNvPr id="16" name="Picture 15">
            <a:extLst>
              <a:ext uri="{FF2B5EF4-FFF2-40B4-BE49-F238E27FC236}">
                <a16:creationId xmlns:a16="http://schemas.microsoft.com/office/drawing/2014/main" id="{98833B73-FE72-4799-AD32-E7CA4B6D3528}"/>
              </a:ext>
            </a:extLst>
          </p:cNvPr>
          <p:cNvPicPr>
            <a:picLocks noChangeAspect="1"/>
          </p:cNvPicPr>
          <p:nvPr/>
        </p:nvPicPr>
        <p:blipFill>
          <a:blip r:embed="rId7"/>
          <a:stretch>
            <a:fillRect/>
          </a:stretch>
        </p:blipFill>
        <p:spPr>
          <a:xfrm>
            <a:off x="4895906" y="1278079"/>
            <a:ext cx="2270327" cy="6858000"/>
          </a:xfrm>
          <a:prstGeom prst="rect">
            <a:avLst/>
          </a:prstGeom>
        </p:spPr>
      </p:pic>
    </p:spTree>
    <p:extLst>
      <p:ext uri="{BB962C8B-B14F-4D97-AF65-F5344CB8AC3E}">
        <p14:creationId xmlns:p14="http://schemas.microsoft.com/office/powerpoint/2010/main" val="158701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 name="Freeform: Shape 64"/>
          <p:cNvSpPr>
            <a:spLocks noChangeAspect="1"/>
          </p:cNvSpPr>
          <p:nvPr/>
        </p:nvSpPr>
        <p:spPr>
          <a:xfrm>
            <a:off x="232518" y="-3748449"/>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3" y="-148465"/>
            <a:ext cx="4083304" cy="914096"/>
          </a:xfrm>
        </p:spPr>
        <p:txBody>
          <a:bodyPr/>
          <a:lstStyle/>
          <a:p>
            <a:r>
              <a:rPr lang="en-US" b="1" dirty="0">
                <a:solidFill>
                  <a:schemeClr val="accent4"/>
                </a:solidFill>
              </a:rPr>
              <a:t>REVELAR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17</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5" y="308583"/>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AJUSTANDO LA FOTO.</a:t>
            </a:r>
          </a:p>
        </p:txBody>
      </p:sp>
      <p:pic>
        <p:nvPicPr>
          <p:cNvPr id="4" name="Picture 3">
            <a:extLst>
              <a:ext uri="{FF2B5EF4-FFF2-40B4-BE49-F238E27FC236}">
                <a16:creationId xmlns:a16="http://schemas.microsoft.com/office/drawing/2014/main" id="{6C4EB5B6-A1DF-4E3D-B85B-2836315C3FF5}"/>
              </a:ext>
            </a:extLst>
          </p:cNvPr>
          <p:cNvPicPr>
            <a:picLocks noChangeAspect="1"/>
          </p:cNvPicPr>
          <p:nvPr/>
        </p:nvPicPr>
        <p:blipFill>
          <a:blip r:embed="rId3"/>
          <a:stretch>
            <a:fillRect/>
          </a:stretch>
        </p:blipFill>
        <p:spPr>
          <a:xfrm>
            <a:off x="181655" y="1278079"/>
            <a:ext cx="3319173" cy="2667193"/>
          </a:xfrm>
          <a:prstGeom prst="rect">
            <a:avLst/>
          </a:prstGeom>
        </p:spPr>
      </p:pic>
      <p:pic>
        <p:nvPicPr>
          <p:cNvPr id="5" name="Picture 4">
            <a:extLst>
              <a:ext uri="{FF2B5EF4-FFF2-40B4-BE49-F238E27FC236}">
                <a16:creationId xmlns:a16="http://schemas.microsoft.com/office/drawing/2014/main" id="{A14FE4AD-C3DE-4417-9958-18454129E951}"/>
              </a:ext>
            </a:extLst>
          </p:cNvPr>
          <p:cNvPicPr>
            <a:picLocks noChangeAspect="1"/>
          </p:cNvPicPr>
          <p:nvPr/>
        </p:nvPicPr>
        <p:blipFill>
          <a:blip r:embed="rId4"/>
          <a:stretch>
            <a:fillRect/>
          </a:stretch>
        </p:blipFill>
        <p:spPr>
          <a:xfrm>
            <a:off x="3610240" y="1278079"/>
            <a:ext cx="2647950" cy="3790950"/>
          </a:xfrm>
          <a:prstGeom prst="rect">
            <a:avLst/>
          </a:prstGeom>
        </p:spPr>
      </p:pic>
      <p:pic>
        <p:nvPicPr>
          <p:cNvPr id="6" name="Picture 5">
            <a:extLst>
              <a:ext uri="{FF2B5EF4-FFF2-40B4-BE49-F238E27FC236}">
                <a16:creationId xmlns:a16="http://schemas.microsoft.com/office/drawing/2014/main" id="{08267B1B-BB5E-4363-8122-CB3401E888F5}"/>
              </a:ext>
            </a:extLst>
          </p:cNvPr>
          <p:cNvPicPr>
            <a:picLocks noChangeAspect="1"/>
          </p:cNvPicPr>
          <p:nvPr/>
        </p:nvPicPr>
        <p:blipFill>
          <a:blip r:embed="rId5"/>
          <a:stretch>
            <a:fillRect/>
          </a:stretch>
        </p:blipFill>
        <p:spPr>
          <a:xfrm>
            <a:off x="900378" y="4122737"/>
            <a:ext cx="2628900" cy="2362200"/>
          </a:xfrm>
          <a:prstGeom prst="rect">
            <a:avLst/>
          </a:prstGeom>
        </p:spPr>
      </p:pic>
      <p:pic>
        <p:nvPicPr>
          <p:cNvPr id="7" name="Picture 6">
            <a:extLst>
              <a:ext uri="{FF2B5EF4-FFF2-40B4-BE49-F238E27FC236}">
                <a16:creationId xmlns:a16="http://schemas.microsoft.com/office/drawing/2014/main" id="{0D80D7A2-AA3D-441E-AA8E-83FEB9FCBE60}"/>
              </a:ext>
            </a:extLst>
          </p:cNvPr>
          <p:cNvPicPr>
            <a:picLocks noChangeAspect="1"/>
          </p:cNvPicPr>
          <p:nvPr/>
        </p:nvPicPr>
        <p:blipFill>
          <a:blip r:embed="rId6"/>
          <a:stretch>
            <a:fillRect/>
          </a:stretch>
        </p:blipFill>
        <p:spPr>
          <a:xfrm>
            <a:off x="6396304" y="839929"/>
            <a:ext cx="2686050" cy="4667250"/>
          </a:xfrm>
          <a:prstGeom prst="rect">
            <a:avLst/>
          </a:prstGeom>
        </p:spPr>
      </p:pic>
      <p:pic>
        <p:nvPicPr>
          <p:cNvPr id="8" name="Picture 7">
            <a:extLst>
              <a:ext uri="{FF2B5EF4-FFF2-40B4-BE49-F238E27FC236}">
                <a16:creationId xmlns:a16="http://schemas.microsoft.com/office/drawing/2014/main" id="{65A772D3-6AD2-4CFD-9910-048A66E98E60}"/>
              </a:ext>
            </a:extLst>
          </p:cNvPr>
          <p:cNvPicPr>
            <a:picLocks noChangeAspect="1"/>
          </p:cNvPicPr>
          <p:nvPr/>
        </p:nvPicPr>
        <p:blipFill>
          <a:blip r:embed="rId7"/>
          <a:stretch>
            <a:fillRect/>
          </a:stretch>
        </p:blipFill>
        <p:spPr>
          <a:xfrm>
            <a:off x="9199773" y="93013"/>
            <a:ext cx="2809875" cy="3419475"/>
          </a:xfrm>
          <a:prstGeom prst="rect">
            <a:avLst/>
          </a:prstGeom>
        </p:spPr>
      </p:pic>
      <p:pic>
        <p:nvPicPr>
          <p:cNvPr id="9" name="Picture 8">
            <a:extLst>
              <a:ext uri="{FF2B5EF4-FFF2-40B4-BE49-F238E27FC236}">
                <a16:creationId xmlns:a16="http://schemas.microsoft.com/office/drawing/2014/main" id="{1E45A429-4EC5-4BE3-8C28-8C25CDC6FBD5}"/>
              </a:ext>
            </a:extLst>
          </p:cNvPr>
          <p:cNvPicPr>
            <a:picLocks noChangeAspect="1"/>
          </p:cNvPicPr>
          <p:nvPr/>
        </p:nvPicPr>
        <p:blipFill>
          <a:blip r:embed="rId8"/>
          <a:stretch>
            <a:fillRect/>
          </a:stretch>
        </p:blipFill>
        <p:spPr>
          <a:xfrm>
            <a:off x="9199773" y="3838575"/>
            <a:ext cx="2809875" cy="2562225"/>
          </a:xfrm>
          <a:prstGeom prst="rect">
            <a:avLst/>
          </a:prstGeom>
        </p:spPr>
      </p:pic>
    </p:spTree>
    <p:extLst>
      <p:ext uri="{BB962C8B-B14F-4D97-AF65-F5344CB8AC3E}">
        <p14:creationId xmlns:p14="http://schemas.microsoft.com/office/powerpoint/2010/main" val="3757078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vert="horz" wrap="square" lIns="91440" tIns="45720" rIns="91440" bIns="45720" rtlCol="0" anchor="t">
            <a:spAutoFit/>
          </a:bodyPr>
          <a:lstStyle/>
          <a:p>
            <a:r>
              <a:rPr lang="es-ES"/>
              <a:t>EXPORTACIÓN DE ARCHIVOS.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18</a:t>
            </a:fld>
            <a:endParaRPr lang="en-US"/>
          </a:p>
        </p:txBody>
      </p:sp>
      <p:sp>
        <p:nvSpPr>
          <p:cNvPr id="2" name="Rectangle: Rounded Corners 1">
            <a:extLst/>
          </p:cNvPr>
          <p:cNvSpPr/>
          <p:nvPr/>
        </p:nvSpPr>
        <p:spPr>
          <a:xfrm>
            <a:off x="1100436" y="871370"/>
            <a:ext cx="2743200" cy="5801763"/>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8" descr="Plotter.png"/>
          <p:cNvPicPr>
            <a:picLocks noChangeAspect="1"/>
          </p:cNvPicPr>
          <p:nvPr/>
        </p:nvPicPr>
        <p:blipFill>
          <a:blip r:embed="rId3"/>
          <a:stretch>
            <a:fillRect/>
          </a:stretch>
        </p:blipFill>
        <p:spPr>
          <a:xfrm>
            <a:off x="8010525" y="871370"/>
            <a:ext cx="2743200" cy="2066925"/>
          </a:xfrm>
          <a:prstGeom prst="rect">
            <a:avLst/>
          </a:prstGeom>
        </p:spPr>
      </p:pic>
      <p:pic>
        <p:nvPicPr>
          <p:cNvPr id="11" name="Picture 12" descr="redes.jpg"/>
          <p:cNvPicPr>
            <a:picLocks noChangeAspect="1"/>
          </p:cNvPicPr>
          <p:nvPr/>
        </p:nvPicPr>
        <p:blipFill>
          <a:blip r:embed="rId4"/>
          <a:stretch>
            <a:fillRect/>
          </a:stretch>
        </p:blipFill>
        <p:spPr>
          <a:xfrm>
            <a:off x="8113467" y="3371850"/>
            <a:ext cx="2743200" cy="2971800"/>
          </a:xfrm>
          <a:prstGeom prst="rect">
            <a:avLst/>
          </a:prstGeom>
        </p:spPr>
      </p:pic>
      <p:cxnSp>
        <p:nvCxnSpPr>
          <p:cNvPr id="15" name="Straight Arrow Connector 14"/>
          <p:cNvCxnSpPr>
            <a:cxnSpLocks/>
          </p:cNvCxnSpPr>
          <p:nvPr/>
        </p:nvCxnSpPr>
        <p:spPr>
          <a:xfrm flipV="1">
            <a:off x="4283738" y="1857376"/>
            <a:ext cx="3788308" cy="952499"/>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a:cxnSpLocks/>
          </p:cNvCxnSpPr>
          <p:nvPr/>
        </p:nvCxnSpPr>
        <p:spPr>
          <a:xfrm>
            <a:off x="4283738" y="3919706"/>
            <a:ext cx="3802855" cy="1413467"/>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id="{2E54B46D-1E0E-4F8D-B56B-D93D3EE57645}"/>
              </a:ext>
            </a:extLst>
          </p:cNvPr>
          <p:cNvPicPr>
            <a:picLocks noChangeAspect="1"/>
          </p:cNvPicPr>
          <p:nvPr/>
        </p:nvPicPr>
        <p:blipFill>
          <a:blip r:embed="rId5"/>
          <a:stretch>
            <a:fillRect/>
          </a:stretch>
        </p:blipFill>
        <p:spPr>
          <a:xfrm>
            <a:off x="1540538" y="950035"/>
            <a:ext cx="1862995" cy="5644432"/>
          </a:xfrm>
          <a:prstGeom prst="rect">
            <a:avLst/>
          </a:prstGeom>
        </p:spPr>
      </p:pic>
    </p:spTree>
    <p:extLst>
      <p:ext uri="{BB962C8B-B14F-4D97-AF65-F5344CB8AC3E}">
        <p14:creationId xmlns:p14="http://schemas.microsoft.com/office/powerpoint/2010/main" val="17421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150" name="Picture 6" descr="Resultado de imagen de capture one">
            <a:extLst>
              <a:ext uri="{FF2B5EF4-FFF2-40B4-BE49-F238E27FC236}">
                <a16:creationId xmlns:a16="http://schemas.microsoft.com/office/drawing/2014/main" id="{25130787-4B1A-4092-9D2A-133353AC2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00" y="267448"/>
            <a:ext cx="10049199" cy="559117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0574D193-6C6D-431B-AE76-9879283CA2F4}"/>
              </a:ext>
            </a:extLst>
          </p:cNvPr>
          <p:cNvSpPr>
            <a:spLocks noGrp="1"/>
          </p:cNvSpPr>
          <p:nvPr>
            <p:ph type="sldNum" sz="quarter" idx="4"/>
          </p:nvPr>
        </p:nvSpPr>
        <p:spPr/>
        <p:txBody>
          <a:bodyPr/>
          <a:lstStyle/>
          <a:p>
            <a:fld id="{4997E989-D798-4C62-8E93-3D2D613C2488}" type="slidenum">
              <a:rPr lang="en-US" smtClean="0"/>
              <a:pPr/>
              <a:t>19</a:t>
            </a:fld>
            <a:endParaRPr lang="en-US"/>
          </a:p>
        </p:txBody>
      </p:sp>
      <p:sp>
        <p:nvSpPr>
          <p:cNvPr id="8" name="TextBox 7">
            <a:extLst>
              <a:ext uri="{FF2B5EF4-FFF2-40B4-BE49-F238E27FC236}">
                <a16:creationId xmlns:a16="http://schemas.microsoft.com/office/drawing/2014/main" id="{8FFFD2EA-2E58-49F7-BD7B-09E228F1E40A}"/>
              </a:ext>
            </a:extLst>
          </p:cNvPr>
          <p:cNvSpPr txBox="1"/>
          <p:nvPr/>
        </p:nvSpPr>
        <p:spPr>
          <a:xfrm>
            <a:off x="-1671687" y="5677917"/>
            <a:ext cx="6220177" cy="1323439"/>
          </a:xfrm>
          <a:prstGeom prst="rect">
            <a:avLst/>
          </a:prstGeom>
          <a:noFill/>
        </p:spPr>
        <p:txBody>
          <a:bodyPr wrap="square" rtlCol="0">
            <a:spAutoFit/>
          </a:bodyPr>
          <a:lstStyle/>
          <a:p>
            <a:pPr algn="ctr"/>
            <a:r>
              <a:rPr lang="es-ES" sz="8000" dirty="0">
                <a:solidFill>
                  <a:schemeClr val="bg1"/>
                </a:solidFill>
                <a:latin typeface="Informal Roman" panose="030604020304060B0204" pitchFamily="66" charset="0"/>
              </a:rPr>
              <a:t>DEMO</a:t>
            </a:r>
            <a:endParaRPr lang="es-ES" sz="19900" dirty="0">
              <a:solidFill>
                <a:schemeClr val="bg1"/>
              </a:solidFill>
              <a:latin typeface="Informal Roman" panose="030604020304060B0204" pitchFamily="66" charset="0"/>
            </a:endParaRPr>
          </a:p>
        </p:txBody>
      </p:sp>
    </p:spTree>
    <p:extLst>
      <p:ext uri="{BB962C8B-B14F-4D97-AF65-F5344CB8AC3E}">
        <p14:creationId xmlns:p14="http://schemas.microsoft.com/office/powerpoint/2010/main" val="31461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847B4FF-F03A-41A1-B450-9CA43D2D9B71}"/>
              </a:ext>
            </a:extLst>
          </p:cNvPr>
          <p:cNvPicPr>
            <a:picLocks noChangeAspect="1"/>
          </p:cNvPicPr>
          <p:nvPr/>
        </p:nvPicPr>
        <p:blipFill rotWithShape="1">
          <a:blip r:embed="rId2"/>
          <a:srcRect t="50738"/>
          <a:stretch/>
        </p:blipFill>
        <p:spPr>
          <a:xfrm>
            <a:off x="1299493" y="3759200"/>
            <a:ext cx="9593014" cy="2172781"/>
          </a:xfrm>
          <a:prstGeom prst="rect">
            <a:avLst/>
          </a:prstGeom>
        </p:spPr>
      </p:pic>
      <p:sp>
        <p:nvSpPr>
          <p:cNvPr id="3" name="Slide Number Placeholder 2">
            <a:extLst>
              <a:ext uri="{FF2B5EF4-FFF2-40B4-BE49-F238E27FC236}">
                <a16:creationId xmlns:a16="http://schemas.microsoft.com/office/drawing/2014/main" id="{BEDF8A29-6BB8-4377-B7DA-2FAFC1DAC3CC}"/>
              </a:ext>
            </a:extLst>
          </p:cNvPr>
          <p:cNvSpPr>
            <a:spLocks noGrp="1"/>
          </p:cNvSpPr>
          <p:nvPr>
            <p:ph type="sldNum" sz="quarter" idx="12"/>
          </p:nvPr>
        </p:nvSpPr>
        <p:spPr/>
        <p:txBody>
          <a:bodyPr/>
          <a:lstStyle/>
          <a:p>
            <a:fld id="{5AE1514C-5E56-4738-A1FF-4B1CFD2A3E36}" type="slidenum">
              <a:rPr lang="en-US" smtClean="0"/>
              <a:t>2</a:t>
            </a:fld>
            <a:endParaRPr lang="en-US"/>
          </a:p>
        </p:txBody>
      </p:sp>
      <p:sp>
        <p:nvSpPr>
          <p:cNvPr id="4" name="Title 3">
            <a:extLst>
              <a:ext uri="{FF2B5EF4-FFF2-40B4-BE49-F238E27FC236}">
                <a16:creationId xmlns:a16="http://schemas.microsoft.com/office/drawing/2014/main" id="{DB1AF8AC-AFB8-4E25-9FB4-D55B238EE4CB}"/>
              </a:ext>
            </a:extLst>
          </p:cNvPr>
          <p:cNvSpPr>
            <a:spLocks noGrp="1"/>
          </p:cNvSpPr>
          <p:nvPr>
            <p:ph type="title"/>
          </p:nvPr>
        </p:nvSpPr>
        <p:spPr>
          <a:xfrm>
            <a:off x="376102" y="168292"/>
            <a:ext cx="10872923" cy="3416320"/>
          </a:xfrm>
        </p:spPr>
        <p:txBody>
          <a:bodyPr/>
          <a:lstStyle/>
          <a:p>
            <a:r>
              <a:rPr lang="en-US" sz="6000" dirty="0"/>
              <a:t>Si </a:t>
            </a:r>
            <a:r>
              <a:rPr lang="en-US" sz="6000" dirty="0" err="1"/>
              <a:t>quieres</a:t>
            </a:r>
            <a:r>
              <a:rPr lang="en-US" sz="6000" dirty="0"/>
              <a:t> </a:t>
            </a:r>
            <a:r>
              <a:rPr lang="en-US" sz="6000" dirty="0" err="1"/>
              <a:t>seguir</a:t>
            </a:r>
            <a:r>
              <a:rPr lang="en-US" sz="6000" dirty="0"/>
              <a:t> la </a:t>
            </a:r>
            <a:r>
              <a:rPr lang="en-US" sz="6000" dirty="0" err="1">
                <a:solidFill>
                  <a:schemeClr val="bg1"/>
                </a:solidFill>
              </a:rPr>
              <a:t>demostración</a:t>
            </a:r>
            <a:r>
              <a:rPr lang="en-US" sz="6000" dirty="0"/>
              <a:t> de </a:t>
            </a:r>
            <a:r>
              <a:rPr lang="en-US" sz="6000" dirty="0">
                <a:solidFill>
                  <a:srgbClr val="FFC000"/>
                </a:solidFill>
              </a:rPr>
              <a:t>Capture One</a:t>
            </a:r>
            <a:r>
              <a:rPr lang="en-US" sz="6000" dirty="0"/>
              <a:t> </a:t>
            </a:r>
            <a:r>
              <a:rPr lang="en-US" sz="6000" dirty="0" err="1"/>
              <a:t>en</a:t>
            </a:r>
            <a:r>
              <a:rPr lang="en-US" sz="6000" dirty="0"/>
              <a:t> </a:t>
            </a:r>
            <a:r>
              <a:rPr lang="en-US" sz="6000" dirty="0" err="1"/>
              <a:t>tu</a:t>
            </a:r>
            <a:r>
              <a:rPr lang="en-US" sz="6000" dirty="0"/>
              <a:t> </a:t>
            </a:r>
            <a:r>
              <a:rPr lang="en-US" sz="6000" dirty="0" err="1"/>
              <a:t>ordenador</a:t>
            </a:r>
            <a:r>
              <a:rPr lang="en-US" sz="6000" dirty="0"/>
              <a:t>:</a:t>
            </a:r>
          </a:p>
        </p:txBody>
      </p:sp>
      <p:sp>
        <p:nvSpPr>
          <p:cNvPr id="5" name="Text Placeholder 4">
            <a:extLst>
              <a:ext uri="{FF2B5EF4-FFF2-40B4-BE49-F238E27FC236}">
                <a16:creationId xmlns:a16="http://schemas.microsoft.com/office/drawing/2014/main" id="{F6E58C3C-D7DE-4C81-AECD-05C0B4A17DBD}"/>
              </a:ext>
            </a:extLst>
          </p:cNvPr>
          <p:cNvSpPr>
            <a:spLocks noGrp="1"/>
          </p:cNvSpPr>
          <p:nvPr>
            <p:ph type="body" sz="quarter" idx="13"/>
          </p:nvPr>
        </p:nvSpPr>
        <p:spPr>
          <a:xfrm>
            <a:off x="376102" y="2746319"/>
            <a:ext cx="12649200" cy="701731"/>
          </a:xfrm>
        </p:spPr>
        <p:txBody>
          <a:bodyPr/>
          <a:lstStyle/>
          <a:p>
            <a:r>
              <a:rPr lang="en-US" sz="4400" dirty="0">
                <a:solidFill>
                  <a:srgbClr val="FFC000"/>
                </a:solidFill>
              </a:rPr>
              <a:t>github.com/</a:t>
            </a:r>
            <a:r>
              <a:rPr lang="en-US" sz="4400" dirty="0" err="1">
                <a:solidFill>
                  <a:srgbClr val="FFC000"/>
                </a:solidFill>
              </a:rPr>
              <a:t>mrngomez</a:t>
            </a:r>
            <a:r>
              <a:rPr lang="en-US" sz="4400" dirty="0">
                <a:solidFill>
                  <a:srgbClr val="FFC000"/>
                </a:solidFill>
              </a:rPr>
              <a:t>/CaptureOne11</a:t>
            </a:r>
          </a:p>
        </p:txBody>
      </p:sp>
      <p:sp>
        <p:nvSpPr>
          <p:cNvPr id="7" name="Text Placeholder 4">
            <a:extLst>
              <a:ext uri="{FF2B5EF4-FFF2-40B4-BE49-F238E27FC236}">
                <a16:creationId xmlns:a16="http://schemas.microsoft.com/office/drawing/2014/main" id="{D0028A4E-B43D-460D-8602-393B86B997A5}"/>
              </a:ext>
            </a:extLst>
          </p:cNvPr>
          <p:cNvSpPr txBox="1">
            <a:spLocks/>
          </p:cNvSpPr>
          <p:nvPr/>
        </p:nvSpPr>
        <p:spPr>
          <a:xfrm>
            <a:off x="2447040" y="6106569"/>
            <a:ext cx="8445467" cy="5355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chemeClr val="tx1"/>
                </a:solidFill>
              </a:rPr>
              <a:t>Clone or download -&gt; Download ZIP</a:t>
            </a:r>
          </a:p>
        </p:txBody>
      </p:sp>
    </p:spTree>
    <p:extLst>
      <p:ext uri="{BB962C8B-B14F-4D97-AF65-F5344CB8AC3E}">
        <p14:creationId xmlns:p14="http://schemas.microsoft.com/office/powerpoint/2010/main" val="2972827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3348225"/>
            <a:ext cx="9107555" cy="1200329"/>
          </a:xfrm>
        </p:spPr>
        <p:txBody>
          <a:bodyPr/>
          <a:lstStyle/>
          <a:p>
            <a:r>
              <a:rPr lang="en-US" b="0">
                <a:cs typeface="Segoe UI"/>
              </a:rPr>
              <a:t>¡ Muchas Gracias!</a:t>
            </a:r>
            <a:endParaRPr lang="en-US">
              <a:solidFill>
                <a:schemeClr val="tx1"/>
              </a:solidFill>
            </a:endParaRP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a:t>Turno de preguntas.</a:t>
            </a:r>
          </a:p>
        </p:txBody>
      </p:sp>
      <p:sp>
        <p:nvSpPr>
          <p:cNvPr id="2" name="Rectangle 1">
            <a:extLst>
              <a:ext uri="{FF2B5EF4-FFF2-40B4-BE49-F238E27FC236}">
                <a16:creationId xmlns:a16="http://schemas.microsoft.com/office/drawing/2014/main" id="{B7777C22-8CF8-4FF0-BF4A-2ECB6DBA0425}"/>
              </a:ext>
            </a:extLst>
          </p:cNvPr>
          <p:cNvSpPr/>
          <p:nvPr/>
        </p:nvSpPr>
        <p:spPr>
          <a:xfrm>
            <a:off x="8800547" y="6243733"/>
            <a:ext cx="2780523" cy="58782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angle 4">
            <a:extLst>
              <a:ext uri="{FF2B5EF4-FFF2-40B4-BE49-F238E27FC236}">
                <a16:creationId xmlns:a16="http://schemas.microsoft.com/office/drawing/2014/main" id="{8512C9DE-F3D0-47F8-938F-C7B4E12EC1A4}"/>
              </a:ext>
            </a:extLst>
          </p:cNvPr>
          <p:cNvSpPr/>
          <p:nvPr/>
        </p:nvSpPr>
        <p:spPr>
          <a:xfrm>
            <a:off x="115078" y="6419460"/>
            <a:ext cx="1265853" cy="2363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2C8C2-CCFF-47B7-A654-6A28EA050CDB}"/>
              </a:ext>
            </a:extLst>
          </p:cNvPr>
          <p:cNvSpPr>
            <a:spLocks noGrp="1"/>
          </p:cNvSpPr>
          <p:nvPr>
            <p:ph type="sldNum" sz="quarter" idx="12"/>
          </p:nvPr>
        </p:nvSpPr>
        <p:spPr/>
        <p:txBody>
          <a:bodyPr/>
          <a:lstStyle/>
          <a:p>
            <a:fld id="{5AE1514C-5E56-4738-A1FF-4B1CFD2A3E36}" type="slidenum">
              <a:rPr lang="en-US" smtClean="0"/>
              <a:t>21</a:t>
            </a:fld>
            <a:endParaRPr lang="en-US"/>
          </a:p>
        </p:txBody>
      </p:sp>
      <p:pic>
        <p:nvPicPr>
          <p:cNvPr id="9" name="Picture 9" descr="G.jpg"/>
          <p:cNvPicPr>
            <a:picLocks noChangeAspect="1"/>
          </p:cNvPicPr>
          <p:nvPr/>
        </p:nvPicPr>
        <p:blipFill rotWithShape="1">
          <a:blip r:embed="rId2"/>
          <a:srcRect r="31101"/>
          <a:stretch/>
        </p:blipFill>
        <p:spPr>
          <a:xfrm>
            <a:off x="6779" y="0"/>
            <a:ext cx="6676848" cy="6885887"/>
          </a:xfrm>
          <a:prstGeom prst="rect">
            <a:avLst/>
          </a:prstGeom>
        </p:spPr>
      </p:pic>
      <p:pic>
        <p:nvPicPr>
          <p:cNvPr id="13" name="Picture 13"/>
          <p:cNvPicPr>
            <a:picLocks noChangeAspect="1"/>
          </p:cNvPicPr>
          <p:nvPr/>
        </p:nvPicPr>
        <p:blipFill>
          <a:blip r:embed="rId3"/>
          <a:stretch>
            <a:fillRect/>
          </a:stretch>
        </p:blipFill>
        <p:spPr>
          <a:xfrm>
            <a:off x="10163175" y="76200"/>
            <a:ext cx="1927918" cy="1932595"/>
          </a:xfrm>
          <a:prstGeom prst="rect">
            <a:avLst/>
          </a:prstGeom>
        </p:spPr>
      </p:pic>
      <p:sp>
        <p:nvSpPr>
          <p:cNvPr id="15" name="TextBox 14"/>
          <p:cNvSpPr txBox="1"/>
          <p:nvPr/>
        </p:nvSpPr>
        <p:spPr>
          <a:xfrm>
            <a:off x="6448425" y="257175"/>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err="1">
                <a:solidFill>
                  <a:srgbClr val="FFC000"/>
                </a:solidFill>
              </a:rPr>
              <a:t>Página</a:t>
            </a:r>
            <a:r>
              <a:rPr lang="en-US" sz="2800" dirty="0">
                <a:solidFill>
                  <a:srgbClr val="FFC000"/>
                </a:solidFill>
              </a:rPr>
              <a:t> web de </a:t>
            </a:r>
            <a:r>
              <a:rPr lang="en-US" sz="2800" dirty="0" err="1">
                <a:solidFill>
                  <a:srgbClr val="FFC000"/>
                </a:solidFill>
              </a:rPr>
              <a:t>Grafias</a:t>
            </a:r>
            <a:endParaRPr lang="en-US" sz="2800" dirty="0">
              <a:solidFill>
                <a:srgbClr val="FFC000"/>
              </a:solidFill>
              <a:cs typeface="Segoe UI"/>
            </a:endParaRPr>
          </a:p>
        </p:txBody>
      </p:sp>
      <p:sp>
        <p:nvSpPr>
          <p:cNvPr id="18" name="TextBox 17"/>
          <p:cNvSpPr txBox="1"/>
          <p:nvPr/>
        </p:nvSpPr>
        <p:spPr>
          <a:xfrm>
            <a:off x="8296275" y="200025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C000"/>
                </a:solidFill>
              </a:rPr>
              <a:t>Instagram de </a:t>
            </a:r>
            <a:r>
              <a:rPr lang="en-US" sz="2800" err="1">
                <a:solidFill>
                  <a:srgbClr val="FFC000"/>
                </a:solidFill>
              </a:rPr>
              <a:t>Grafias</a:t>
            </a:r>
            <a:endParaRPr lang="en-US" sz="2800" err="1">
              <a:solidFill>
                <a:srgbClr val="FFC000"/>
              </a:solidFill>
              <a:cs typeface="Segoe UI"/>
            </a:endParaRPr>
          </a:p>
        </p:txBody>
      </p:sp>
      <p:pic>
        <p:nvPicPr>
          <p:cNvPr id="19" name="Picture 19"/>
          <p:cNvPicPr>
            <a:picLocks noChangeAspect="1"/>
          </p:cNvPicPr>
          <p:nvPr/>
        </p:nvPicPr>
        <p:blipFill>
          <a:blip r:embed="rId4"/>
          <a:stretch>
            <a:fillRect/>
          </a:stretch>
        </p:blipFill>
        <p:spPr>
          <a:xfrm>
            <a:off x="10163175" y="3429000"/>
            <a:ext cx="1928339" cy="1928339"/>
          </a:xfrm>
          <a:prstGeom prst="rect">
            <a:avLst/>
          </a:prstGeom>
        </p:spPr>
      </p:pic>
      <p:pic>
        <p:nvPicPr>
          <p:cNvPr id="16" name="Picture 16"/>
          <p:cNvPicPr>
            <a:picLocks noChangeAspect="1"/>
          </p:cNvPicPr>
          <p:nvPr/>
        </p:nvPicPr>
        <p:blipFill>
          <a:blip r:embed="rId5"/>
          <a:stretch>
            <a:fillRect/>
          </a:stretch>
        </p:blipFill>
        <p:spPr>
          <a:xfrm>
            <a:off x="6762750" y="2000250"/>
            <a:ext cx="1933385" cy="1928339"/>
          </a:xfrm>
          <a:prstGeom prst="rect">
            <a:avLst/>
          </a:prstGeom>
        </p:spPr>
      </p:pic>
      <p:sp>
        <p:nvSpPr>
          <p:cNvPr id="21" name="TextBox 20"/>
          <p:cNvSpPr txBox="1"/>
          <p:nvPr/>
        </p:nvSpPr>
        <p:spPr>
          <a:xfrm>
            <a:off x="6343650" y="392430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Facebook de </a:t>
            </a:r>
            <a:r>
              <a:rPr lang="en-US" sz="2800" dirty="0" err="1">
                <a:solidFill>
                  <a:srgbClr val="FFC000"/>
                </a:solidFill>
              </a:rPr>
              <a:t>Grafias</a:t>
            </a:r>
            <a:endParaRPr lang="en-US" sz="2800" dirty="0">
              <a:solidFill>
                <a:srgbClr val="FFC000"/>
              </a:solidFill>
              <a:cs typeface="Segoe UI"/>
            </a:endParaRPr>
          </a:p>
        </p:txBody>
      </p:sp>
      <p:sp>
        <p:nvSpPr>
          <p:cNvPr id="22" name="TextBox 21"/>
          <p:cNvSpPr txBox="1"/>
          <p:nvPr/>
        </p:nvSpPr>
        <p:spPr>
          <a:xfrm>
            <a:off x="8296274" y="5355566"/>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Telegram de </a:t>
            </a:r>
            <a:r>
              <a:rPr lang="en-US" sz="2800" dirty="0" err="1">
                <a:solidFill>
                  <a:srgbClr val="FFC000"/>
                </a:solidFill>
              </a:rPr>
              <a:t>Grafias</a:t>
            </a:r>
            <a:endParaRPr lang="en-US" sz="2800" dirty="0">
              <a:solidFill>
                <a:srgbClr val="FFC000"/>
              </a:solidFill>
              <a:cs typeface="Segoe UI"/>
            </a:endParaRPr>
          </a:p>
        </p:txBody>
      </p:sp>
      <p:pic>
        <p:nvPicPr>
          <p:cNvPr id="23" name="Picture 23"/>
          <p:cNvPicPr>
            <a:picLocks noChangeAspect="1"/>
          </p:cNvPicPr>
          <p:nvPr/>
        </p:nvPicPr>
        <p:blipFill>
          <a:blip r:embed="rId6"/>
          <a:stretch>
            <a:fillRect/>
          </a:stretch>
        </p:blipFill>
        <p:spPr>
          <a:xfrm>
            <a:off x="6762751" y="4876800"/>
            <a:ext cx="1933871" cy="1933871"/>
          </a:xfrm>
          <a:prstGeom prst="rect">
            <a:avLst/>
          </a:prstGeom>
        </p:spPr>
      </p:pic>
      <p:sp>
        <p:nvSpPr>
          <p:cNvPr id="12" name="TextBox 11">
            <a:extLst>
              <a:ext uri="{FF2B5EF4-FFF2-40B4-BE49-F238E27FC236}">
                <a16:creationId xmlns:a16="http://schemas.microsoft.com/office/drawing/2014/main" id="{5AF4206B-F444-4E3C-BE8F-9A9EE6D0AC9B}"/>
              </a:ext>
            </a:extLst>
          </p:cNvPr>
          <p:cNvSpPr txBox="1"/>
          <p:nvPr/>
        </p:nvSpPr>
        <p:spPr>
          <a:xfrm>
            <a:off x="6448424" y="775960"/>
            <a:ext cx="392524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agrupaciongrafias.wordpress.com</a:t>
            </a:r>
            <a:endParaRPr lang="en-US" sz="2800" dirty="0">
              <a:solidFill>
                <a:schemeClr val="bg1"/>
              </a:solidFill>
              <a:cs typeface="Segoe UI"/>
            </a:endParaRPr>
          </a:p>
        </p:txBody>
      </p:sp>
      <p:sp>
        <p:nvSpPr>
          <p:cNvPr id="20" name="TextBox 19">
            <a:extLst>
              <a:ext uri="{FF2B5EF4-FFF2-40B4-BE49-F238E27FC236}">
                <a16:creationId xmlns:a16="http://schemas.microsoft.com/office/drawing/2014/main" id="{C090310A-A8FB-478E-A87D-C3FFECC8DD70}"/>
              </a:ext>
            </a:extLst>
          </p:cNvPr>
          <p:cNvSpPr txBox="1"/>
          <p:nvPr/>
        </p:nvSpPr>
        <p:spPr>
          <a:xfrm>
            <a:off x="8296274" y="2520269"/>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Instagram.com/</a:t>
            </a:r>
            <a:r>
              <a:rPr lang="es-ES" dirty="0" err="1">
                <a:solidFill>
                  <a:schemeClr val="bg1"/>
                </a:solidFill>
              </a:rPr>
              <a:t>grafias.agrupacion</a:t>
            </a:r>
            <a:endParaRPr lang="en-US" sz="2800" dirty="0">
              <a:solidFill>
                <a:schemeClr val="bg1"/>
              </a:solidFill>
              <a:cs typeface="Segoe UI"/>
            </a:endParaRPr>
          </a:p>
        </p:txBody>
      </p:sp>
      <p:sp>
        <p:nvSpPr>
          <p:cNvPr id="24" name="TextBox 23">
            <a:extLst>
              <a:ext uri="{FF2B5EF4-FFF2-40B4-BE49-F238E27FC236}">
                <a16:creationId xmlns:a16="http://schemas.microsoft.com/office/drawing/2014/main" id="{68E4DC94-C75B-413A-BA68-9EE44904CCBD}"/>
              </a:ext>
            </a:extLst>
          </p:cNvPr>
          <p:cNvSpPr txBox="1"/>
          <p:nvPr/>
        </p:nvSpPr>
        <p:spPr>
          <a:xfrm>
            <a:off x="6343650" y="4407355"/>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facebook.com/Grafiasagrupacion/</a:t>
            </a:r>
            <a:endParaRPr lang="en-US" sz="2800" dirty="0">
              <a:solidFill>
                <a:schemeClr val="bg1"/>
              </a:solidFill>
              <a:cs typeface="Segoe UI"/>
            </a:endParaRPr>
          </a:p>
        </p:txBody>
      </p:sp>
      <p:sp>
        <p:nvSpPr>
          <p:cNvPr id="25" name="TextBox 24">
            <a:extLst>
              <a:ext uri="{FF2B5EF4-FFF2-40B4-BE49-F238E27FC236}">
                <a16:creationId xmlns:a16="http://schemas.microsoft.com/office/drawing/2014/main" id="{D4BFA962-CED8-4C59-99BF-92D42AA4B4FB}"/>
              </a:ext>
            </a:extLst>
          </p:cNvPr>
          <p:cNvSpPr txBox="1"/>
          <p:nvPr/>
        </p:nvSpPr>
        <p:spPr>
          <a:xfrm>
            <a:off x="8296274" y="5878786"/>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https://goo.gl/bHdguU</a:t>
            </a:r>
            <a:endParaRPr lang="en-US" sz="2800" dirty="0">
              <a:solidFill>
                <a:schemeClr val="bg1"/>
              </a:solidFill>
              <a:cs typeface="Segoe UI"/>
            </a:endParaRPr>
          </a:p>
        </p:txBody>
      </p:sp>
    </p:spTree>
    <p:extLst>
      <p:ext uri="{BB962C8B-B14F-4D97-AF65-F5344CB8AC3E}">
        <p14:creationId xmlns:p14="http://schemas.microsoft.com/office/powerpoint/2010/main" val="237602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49897" y="1071232"/>
            <a:ext cx="10959173" cy="1138137"/>
          </a:xfrm>
        </p:spPr>
        <p:txBody>
          <a:bodyPr/>
          <a:lstStyle/>
          <a:p>
            <a:r>
              <a:rPr lang="en-US"/>
              <a:t>EL FORMATO RAW:</a:t>
            </a:r>
          </a:p>
        </p:txBody>
      </p:sp>
      <p:sp>
        <p:nvSpPr>
          <p:cNvPr id="8" name="Text Placeholder 7"/>
          <p:cNvSpPr>
            <a:spLocks noGrp="1"/>
          </p:cNvSpPr>
          <p:nvPr>
            <p:ph type="body" sz="quarter" idx="13"/>
          </p:nvPr>
        </p:nvSpPr>
        <p:spPr>
          <a:xfrm>
            <a:off x="149897" y="3397676"/>
            <a:ext cx="10799522" cy="757130"/>
          </a:xfrm>
        </p:spPr>
        <p:txBody>
          <a:bodyPr/>
          <a:lstStyle/>
          <a:p>
            <a:r>
              <a:rPr lang="en-US"/>
              <a:t>Los </a:t>
            </a:r>
            <a:r>
              <a:rPr lang="es-ES" noProof="1"/>
              <a:t>Negativos</a:t>
            </a:r>
            <a:r>
              <a:rPr lang="en-US"/>
              <a:t> </a:t>
            </a:r>
            <a:r>
              <a:rPr lang="en-US" err="1"/>
              <a:t>Digitales</a:t>
            </a:r>
            <a:r>
              <a:rPr lang="en-US"/>
              <a:t>.</a:t>
            </a:r>
          </a:p>
        </p:txBody>
      </p:sp>
      <p:sp>
        <p:nvSpPr>
          <p:cNvPr id="3" name="Slide Number Placeholder 2"/>
          <p:cNvSpPr>
            <a:spLocks noGrp="1"/>
          </p:cNvSpPr>
          <p:nvPr>
            <p:ph type="sldNum" sz="quarter" idx="12"/>
          </p:nvPr>
        </p:nvSpPr>
        <p:spPr/>
        <p:txBody>
          <a:bodyPr/>
          <a:lstStyle/>
          <a:p>
            <a:fld id="{5AE1514C-5E56-4738-A1FF-4B1CFD2A3E36}" type="slidenum">
              <a:rPr lang="en-US" smtClean="0"/>
              <a:t>3</a:t>
            </a:fld>
            <a:endParaRPr lang="en-US"/>
          </a:p>
        </p:txBody>
      </p:sp>
      <p:sp>
        <p:nvSpPr>
          <p:cNvPr id="17" name="Rectangle 16">
            <a:extLst>
              <a:ext uri="{FF2B5EF4-FFF2-40B4-BE49-F238E27FC236}">
                <a16:creationId xmlns:a16="http://schemas.microsoft.com/office/drawing/2014/main" id="{28DBB26B-7DEB-4721-8AC7-BC78740ECE06}"/>
              </a:ext>
            </a:extLst>
          </p:cNvPr>
          <p:cNvSpPr/>
          <p:nvPr/>
        </p:nvSpPr>
        <p:spPr>
          <a:xfrm flipH="1">
            <a:off x="8706254" y="6099242"/>
            <a:ext cx="3257144" cy="420465"/>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000">
                <a:gradFill>
                  <a:gsLst>
                    <a:gs pos="0">
                      <a:srgbClr val="75D1FF">
                        <a:lumMod val="5000"/>
                        <a:lumOff val="95000"/>
                      </a:srgbClr>
                    </a:gs>
                    <a:gs pos="100000">
                      <a:srgbClr val="FFFFFF"/>
                    </a:gs>
                  </a:gsLst>
                  <a:lin ang="5400000" scaled="1"/>
                </a:gradFill>
              </a:rPr>
              <a:t>Mariano G</a:t>
            </a:r>
            <a:r>
              <a:rPr lang="es-ES" sz="2000" err="1">
                <a:gradFill>
                  <a:gsLst>
                    <a:gs pos="0">
                      <a:srgbClr val="75D1FF">
                        <a:lumMod val="5000"/>
                        <a:lumOff val="95000"/>
                      </a:srgbClr>
                    </a:gs>
                    <a:gs pos="100000">
                      <a:srgbClr val="FFFFFF"/>
                    </a:gs>
                  </a:gsLst>
                  <a:lin ang="5400000" scaled="1"/>
                </a:gradFill>
              </a:rPr>
              <a:t>ómez</a:t>
            </a:r>
            <a:r>
              <a:rPr lang="es-ES" sz="2000">
                <a:gradFill>
                  <a:gsLst>
                    <a:gs pos="0">
                      <a:srgbClr val="75D1FF">
                        <a:lumMod val="5000"/>
                        <a:lumOff val="95000"/>
                      </a:srgbClr>
                    </a:gs>
                    <a:gs pos="100000">
                      <a:srgbClr val="FFFFFF"/>
                    </a:gs>
                  </a:gsLst>
                  <a:lin ang="5400000" scaled="1"/>
                </a:gradFill>
              </a:rPr>
              <a:t> - comino</a:t>
            </a:r>
            <a:endParaRPr lang="en-US" sz="2000">
              <a:gradFill>
                <a:gsLst>
                  <a:gs pos="0">
                    <a:srgbClr val="75D1FF">
                      <a:lumMod val="5000"/>
                      <a:lumOff val="95000"/>
                    </a:srgbClr>
                  </a:gs>
                  <a:gs pos="100000">
                    <a:srgbClr val="FFFFFF"/>
                  </a:gs>
                </a:gsLst>
                <a:lin ang="5400000" scaled="1"/>
              </a:gradFill>
            </a:endParaRP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50" fill="hold"/>
                                        <p:tgtEl>
                                          <p:spTgt spid="17"/>
                                        </p:tgtEl>
                                        <p:attrNameLst>
                                          <p:attrName>ppt_x</p:attrName>
                                        </p:attrNameLst>
                                      </p:cBhvr>
                                      <p:tavLst>
                                        <p:tav tm="0">
                                          <p:val>
                                            <p:strVal val="#ppt_x"/>
                                          </p:val>
                                        </p:tav>
                                        <p:tav tm="100000">
                                          <p:val>
                                            <p:strVal val="#ppt_x"/>
                                          </p:val>
                                        </p:tav>
                                      </p:tavLst>
                                    </p:anim>
                                    <p:anim calcmode="lin" valueType="num">
                                      <p:cBhvr additive="base">
                                        <p:cTn id="8" dur="6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4254230" y="899580"/>
            <a:ext cx="7214681" cy="701731"/>
          </a:xfrm>
        </p:spPr>
        <p:txBody>
          <a:bodyPr/>
          <a:lstStyle/>
          <a:p>
            <a:r>
              <a:rPr lang="en-US" sz="3200"/>
              <a:t> </a:t>
            </a:r>
            <a:r>
              <a:rPr lang="es-ES" sz="4400"/>
              <a:t>¿</a:t>
            </a:r>
            <a:r>
              <a:rPr lang="es-ES" sz="4400">
                <a:solidFill>
                  <a:schemeClr val="accent4"/>
                </a:solidFill>
              </a:rPr>
              <a:t>Por qué </a:t>
            </a:r>
            <a:r>
              <a:rPr lang="es-ES" sz="4400"/>
              <a:t>disparar en RAW?</a:t>
            </a:r>
            <a:endParaRPr lang="en-US" sz="320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4</a:t>
            </a:fld>
            <a:endParaRPr lang="en-US"/>
          </a:p>
        </p:txBody>
      </p:sp>
      <p:sp>
        <p:nvSpPr>
          <p:cNvPr id="5" name="Text Placeholder 4">
            <a:extLst>
              <a:ext uri="{FF2B5EF4-FFF2-40B4-BE49-F238E27FC236}">
                <a16:creationId xmlns:a16="http://schemas.microsoft.com/office/drawing/2014/main" id="{32A87B16-FD04-42EC-AC0E-5CBA6E312996}"/>
              </a:ext>
            </a:extLst>
          </p:cNvPr>
          <p:cNvSpPr>
            <a:spLocks noGrp="1"/>
          </p:cNvSpPr>
          <p:nvPr>
            <p:ph type="body" sz="quarter" idx="14"/>
          </p:nvPr>
        </p:nvSpPr>
        <p:spPr/>
        <p:txBody>
          <a:bodyPr/>
          <a:lstStyle/>
          <a:p>
            <a:r>
              <a:rPr lang="es-ES"/>
              <a:t> </a:t>
            </a:r>
          </a:p>
        </p:txBody>
      </p:sp>
      <p:sp>
        <p:nvSpPr>
          <p:cNvPr id="8" name="Text Placeholder 17">
            <a:extLst>
              <a:ext uri="{FF2B5EF4-FFF2-40B4-BE49-F238E27FC236}">
                <a16:creationId xmlns:a16="http://schemas.microsoft.com/office/drawing/2014/main" id="{9F572D36-687F-4ABA-B1C2-804EA18187B6}"/>
              </a:ext>
            </a:extLst>
          </p:cNvPr>
          <p:cNvSpPr txBox="1">
            <a:spLocks/>
          </p:cNvSpPr>
          <p:nvPr/>
        </p:nvSpPr>
        <p:spPr>
          <a:xfrm>
            <a:off x="593387" y="3282077"/>
            <a:ext cx="6682902" cy="701731"/>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 </a:t>
            </a:r>
            <a:r>
              <a:rPr lang="es-ES" sz="4400"/>
              <a:t>¿Cómo </a:t>
            </a:r>
            <a:r>
              <a:rPr lang="es-ES" sz="4400">
                <a:solidFill>
                  <a:schemeClr val="accent4"/>
                </a:solidFill>
              </a:rPr>
              <a:t>disparar</a:t>
            </a:r>
            <a:r>
              <a:rPr lang="es-ES" sz="4400"/>
              <a:t> en RAW?</a:t>
            </a:r>
            <a:endParaRPr lang="en-US" sz="4400"/>
          </a:p>
        </p:txBody>
      </p:sp>
      <p:sp>
        <p:nvSpPr>
          <p:cNvPr id="10" name="Text Placeholder 17">
            <a:extLst>
              <a:ext uri="{FF2B5EF4-FFF2-40B4-BE49-F238E27FC236}">
                <a16:creationId xmlns:a16="http://schemas.microsoft.com/office/drawing/2014/main" id="{C1714F81-3982-4E38-AE12-CC4748BB457B}"/>
              </a:ext>
            </a:extLst>
          </p:cNvPr>
          <p:cNvSpPr txBox="1">
            <a:spLocks/>
          </p:cNvSpPr>
          <p:nvPr/>
        </p:nvSpPr>
        <p:spPr>
          <a:xfrm>
            <a:off x="4530635" y="5389225"/>
            <a:ext cx="6661869" cy="701731"/>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 </a:t>
            </a:r>
            <a:r>
              <a:rPr lang="es-ES" sz="4400"/>
              <a:t>¿Cómo </a:t>
            </a:r>
            <a:r>
              <a:rPr lang="es-ES" sz="4400">
                <a:solidFill>
                  <a:schemeClr val="accent4"/>
                </a:solidFill>
              </a:rPr>
              <a:t>revelar</a:t>
            </a:r>
            <a:r>
              <a:rPr lang="es-ES" sz="4400"/>
              <a:t> un RAW?</a:t>
            </a:r>
            <a:endParaRPr lang="en-US" sz="4400"/>
          </a:p>
        </p:txBody>
      </p:sp>
      <p:cxnSp>
        <p:nvCxnSpPr>
          <p:cNvPr id="7" name="Connector: Curved 6">
            <a:extLst>
              <a:ext uri="{FF2B5EF4-FFF2-40B4-BE49-F238E27FC236}">
                <a16:creationId xmlns:a16="http://schemas.microsoft.com/office/drawing/2014/main" id="{33182EB6-8815-44DD-930E-CBC5854F5079}"/>
              </a:ext>
            </a:extLst>
          </p:cNvPr>
          <p:cNvCxnSpPr>
            <a:cxnSpLocks/>
            <a:endCxn id="8" idx="0"/>
          </p:cNvCxnSpPr>
          <p:nvPr/>
        </p:nvCxnSpPr>
        <p:spPr>
          <a:xfrm rot="5400000">
            <a:off x="3923739" y="1612412"/>
            <a:ext cx="1680764" cy="1658566"/>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C037026D-402C-4FE0-A921-2B3A6D1696DC}"/>
              </a:ext>
            </a:extLst>
          </p:cNvPr>
          <p:cNvCxnSpPr>
            <a:cxnSpLocks/>
            <a:stCxn id="8" idx="2"/>
            <a:endCxn id="10" idx="0"/>
          </p:cNvCxnSpPr>
          <p:nvPr/>
        </p:nvCxnSpPr>
        <p:spPr>
          <a:xfrm rot="16200000" flipH="1">
            <a:off x="5195496" y="2723150"/>
            <a:ext cx="1405417" cy="3926732"/>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E0A6C91E-D5B7-45F9-A372-E2F56CFF4F88}"/>
              </a:ext>
            </a:extLst>
          </p:cNvPr>
          <p:cNvSpPr>
            <a:spLocks noChangeAspect="1"/>
          </p:cNvSpPr>
          <p:nvPr/>
        </p:nvSpPr>
        <p:spPr>
          <a:xfrm>
            <a:off x="101552" y="-1423787"/>
            <a:ext cx="2847574" cy="284757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9" name="Title 31">
            <a:extLst>
              <a:ext uri="{FF2B5EF4-FFF2-40B4-BE49-F238E27FC236}">
                <a16:creationId xmlns:a16="http://schemas.microsoft.com/office/drawing/2014/main" id="{E27B446D-6322-4DB5-BBC4-369DBBFA7C77}"/>
              </a:ext>
            </a:extLst>
          </p:cNvPr>
          <p:cNvSpPr txBox="1">
            <a:spLocks/>
          </p:cNvSpPr>
          <p:nvPr/>
        </p:nvSpPr>
        <p:spPr>
          <a:xfrm>
            <a:off x="593387" y="306193"/>
            <a:ext cx="1905854" cy="593387"/>
          </a:xfrm>
          <a:prstGeom prst="rect">
            <a:avLst/>
          </a:prstGeom>
        </p:spPr>
        <p:txBody>
          <a:bodyPr/>
          <a:lst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s-ES" b="1" dirty="0">
                <a:gradFill>
                  <a:gsLst>
                    <a:gs pos="15000">
                      <a:schemeClr val="bg1"/>
                    </a:gs>
                    <a:gs pos="47000">
                      <a:schemeClr val="bg1"/>
                    </a:gs>
                  </a:gsLst>
                  <a:lin ang="5400000" scaled="1"/>
                </a:gradFill>
              </a:rPr>
              <a:t>ÍNDICE</a:t>
            </a: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1830245"/>
          </a:xfrm>
        </p:spPr>
        <p:txBody>
          <a:bodyPr/>
          <a:lstStyle/>
          <a:p>
            <a:r>
              <a:rPr lang="en-US"/>
              <a:t>Revealing key points </a:t>
            </a:r>
            <a:br>
              <a:rPr lang="en-US"/>
            </a:br>
            <a:r>
              <a:rPr lang="en-US"/>
              <a:t>one at a time enhances comprehension.</a:t>
            </a: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INTRODUCCIÓN</a:t>
            </a:r>
          </a:p>
        </p:txBody>
      </p:sp>
      <p:sp>
        <p:nvSpPr>
          <p:cNvPr id="21" name="Text Placeholder 20"/>
          <p:cNvSpPr>
            <a:spLocks noGrp="1"/>
          </p:cNvSpPr>
          <p:nvPr>
            <p:ph type="body" sz="quarter" idx="12"/>
          </p:nvPr>
        </p:nvSpPr>
        <p:spPr>
          <a:xfrm>
            <a:off x="6096000" y="2599498"/>
            <a:ext cx="5671764" cy="1541448"/>
          </a:xfrm>
        </p:spPr>
        <p:txBody>
          <a:bodyPr/>
          <a:lstStyle/>
          <a:p>
            <a:r>
              <a:rPr lang="en-US"/>
              <a:t>Let us share some favorite tips</a:t>
            </a:r>
            <a:br>
              <a:rPr lang="en-US"/>
            </a:br>
            <a:r>
              <a:rPr lang="en-US"/>
              <a:t>for telling your story effectively. </a:t>
            </a:r>
          </a:p>
          <a:p>
            <a:pPr lvl="1"/>
            <a:r>
              <a:rPr lang="en-US"/>
              <a:t>Select from a rich assortment of animated slide layouts to consistently convey the right message and make the right impression.</a:t>
            </a:r>
          </a:p>
        </p:txBody>
      </p:sp>
      <p:sp>
        <p:nvSpPr>
          <p:cNvPr id="22" name="Text Placeholder 21"/>
          <p:cNvSpPr>
            <a:spLocks noGrp="1"/>
          </p:cNvSpPr>
          <p:nvPr>
            <p:ph type="body" sz="quarter" idx="13"/>
          </p:nvPr>
        </p:nvSpPr>
        <p:spPr/>
        <p:txBody>
          <a:bodyPr/>
          <a:lstStyle/>
          <a:p>
            <a:r>
              <a:rPr lang="en-US"/>
              <a:t>What story do you want to tell?</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5</a:t>
            </a:fld>
            <a:endParaRPr lang="en-US"/>
          </a:p>
        </p:txBody>
      </p:sp>
      <p:pic>
        <p:nvPicPr>
          <p:cNvPr id="1026" name="Picture 2" descr="https://i.blogs.es/e65b18/wikicommons/original.jpg">
            <a:extLst>
              <a:ext uri="{FF2B5EF4-FFF2-40B4-BE49-F238E27FC236}">
                <a16:creationId xmlns:a16="http://schemas.microsoft.com/office/drawing/2014/main" id="{135D3193-A20C-4420-8382-02C2D163E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68" y="2402732"/>
            <a:ext cx="4803056" cy="31916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3.bp.blogspot.com/-pU2YCK0Yq44/T2NdTrOOhEI/AAAAAAAAPzM/TGjGGMaf32E/s1600/HDR+Effect+from+Single+Photograph+in+Adobe+Photoshop+Lightroom+4.0.jpg">
            <a:extLst>
              <a:ext uri="{FF2B5EF4-FFF2-40B4-BE49-F238E27FC236}">
                <a16:creationId xmlns:a16="http://schemas.microsoft.com/office/drawing/2014/main" id="{AFA42D65-E219-4220-9D35-1D0B8E211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395" y="1816402"/>
            <a:ext cx="6806491" cy="411245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Striped Right 2">
            <a:extLst>
              <a:ext uri="{FF2B5EF4-FFF2-40B4-BE49-F238E27FC236}">
                <a16:creationId xmlns:a16="http://schemas.microsoft.com/office/drawing/2014/main" id="{2CA8BEA2-54C9-4E71-8385-D3468015A2B9}"/>
              </a:ext>
            </a:extLst>
          </p:cNvPr>
          <p:cNvSpPr/>
          <p:nvPr/>
        </p:nvSpPr>
        <p:spPr>
          <a:xfrm>
            <a:off x="3835283" y="3141247"/>
            <a:ext cx="2568102" cy="1462764"/>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1804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POR QUÉ</a:t>
            </a:r>
          </a:p>
        </p:txBody>
      </p:sp>
      <p:sp>
        <p:nvSpPr>
          <p:cNvPr id="6" name="Text Placeholder 5"/>
          <p:cNvSpPr>
            <a:spLocks noGrp="1"/>
          </p:cNvSpPr>
          <p:nvPr>
            <p:ph type="body" sz="quarter" idx="16"/>
          </p:nvPr>
        </p:nvSpPr>
        <p:spPr>
          <a:xfrm>
            <a:off x="2879003" y="419100"/>
            <a:ext cx="9084398" cy="424732"/>
          </a:xfrm>
        </p:spPr>
        <p:txBody>
          <a:bodyPr/>
          <a:lstStyle/>
          <a:p>
            <a:r>
              <a:rPr lang="en-US"/>
              <a:t>DEFINICIÓN DE “ARCHIVO CRUDO”.</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6</a:t>
            </a:fld>
            <a:endParaRPr lang="en-US"/>
          </a:p>
        </p:txBody>
      </p:sp>
      <p:pic>
        <p:nvPicPr>
          <p:cNvPr id="2" name="Picture 1">
            <a:extLst>
              <a:ext uri="{FF2B5EF4-FFF2-40B4-BE49-F238E27FC236}">
                <a16:creationId xmlns:a16="http://schemas.microsoft.com/office/drawing/2014/main" id="{1C985FAF-A297-4049-9426-06EBD58925B3}"/>
              </a:ext>
            </a:extLst>
          </p:cNvPr>
          <p:cNvPicPr>
            <a:picLocks noChangeAspect="1"/>
          </p:cNvPicPr>
          <p:nvPr/>
        </p:nvPicPr>
        <p:blipFill>
          <a:blip r:embed="rId3"/>
          <a:stretch>
            <a:fillRect/>
          </a:stretch>
        </p:blipFill>
        <p:spPr>
          <a:xfrm>
            <a:off x="531712" y="1315236"/>
            <a:ext cx="6793702" cy="5000920"/>
          </a:xfrm>
          <a:prstGeom prst="rect">
            <a:avLst/>
          </a:prstGeom>
        </p:spPr>
      </p:pic>
      <p:pic>
        <p:nvPicPr>
          <p:cNvPr id="17" name="Picture 16">
            <a:extLst>
              <a:ext uri="{FF2B5EF4-FFF2-40B4-BE49-F238E27FC236}">
                <a16:creationId xmlns:a16="http://schemas.microsoft.com/office/drawing/2014/main" id="{E1949444-9FE4-4D98-8AA7-2B80CADB6666}"/>
              </a:ext>
            </a:extLst>
          </p:cNvPr>
          <p:cNvPicPr>
            <a:picLocks noChangeAspect="1"/>
          </p:cNvPicPr>
          <p:nvPr/>
        </p:nvPicPr>
        <p:blipFill>
          <a:blip r:embed="rId4"/>
          <a:stretch>
            <a:fillRect/>
          </a:stretch>
        </p:blipFill>
        <p:spPr>
          <a:xfrm>
            <a:off x="7975338" y="1391583"/>
            <a:ext cx="3457575" cy="4848225"/>
          </a:xfrm>
          <a:prstGeom prst="rect">
            <a:avLst/>
          </a:prstGeom>
        </p:spPr>
      </p:pic>
    </p:spTree>
    <p:extLst>
      <p:ext uri="{BB962C8B-B14F-4D97-AF65-F5344CB8AC3E}">
        <p14:creationId xmlns:p14="http://schemas.microsoft.com/office/powerpoint/2010/main" val="311071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99568" y="1263192"/>
            <a:ext cx="11660405" cy="625641"/>
          </a:xfrm>
        </p:spPr>
        <p:txBody>
          <a:bodyPr/>
          <a:lstStyle/>
          <a:p>
            <a:r>
              <a:rPr lang="en-US" sz="3600">
                <a:solidFill>
                  <a:schemeClr val="bg1"/>
                </a:solidFill>
              </a:rPr>
              <a:t>CONFIGURACIÓN DE LA CÁMARA.</a:t>
            </a:r>
          </a:p>
        </p:txBody>
      </p:sp>
      <p:pic>
        <p:nvPicPr>
          <p:cNvPr id="5" name="Picture 4">
            <a:extLst>
              <a:ext uri="{FF2B5EF4-FFF2-40B4-BE49-F238E27FC236}">
                <a16:creationId xmlns:a16="http://schemas.microsoft.com/office/drawing/2014/main" id="{56CDC129-ED9A-4B00-A39D-BB3A02C35B05}"/>
              </a:ext>
            </a:extLst>
          </p:cNvPr>
          <p:cNvPicPr>
            <a:picLocks noChangeAspect="1"/>
          </p:cNvPicPr>
          <p:nvPr/>
        </p:nvPicPr>
        <p:blipFill>
          <a:blip r:embed="rId3"/>
          <a:stretch>
            <a:fillRect/>
          </a:stretch>
        </p:blipFill>
        <p:spPr>
          <a:xfrm>
            <a:off x="4879080" y="2253006"/>
            <a:ext cx="7080894" cy="3888688"/>
          </a:xfrm>
          <a:prstGeom prst="rect">
            <a:avLst/>
          </a:prstGeom>
        </p:spPr>
      </p:pic>
      <p:pic>
        <p:nvPicPr>
          <p:cNvPr id="4" name="Picture 3">
            <a:extLst>
              <a:ext uri="{FF2B5EF4-FFF2-40B4-BE49-F238E27FC236}">
                <a16:creationId xmlns:a16="http://schemas.microsoft.com/office/drawing/2014/main" id="{3BA5E97B-9A47-40CE-AE16-2938E5C558F1}"/>
              </a:ext>
            </a:extLst>
          </p:cNvPr>
          <p:cNvPicPr>
            <a:picLocks noChangeAspect="1"/>
          </p:cNvPicPr>
          <p:nvPr/>
        </p:nvPicPr>
        <p:blipFill>
          <a:blip r:embed="rId4"/>
          <a:stretch>
            <a:fillRect/>
          </a:stretch>
        </p:blipFill>
        <p:spPr>
          <a:xfrm>
            <a:off x="299568" y="2153023"/>
            <a:ext cx="5309380" cy="3988670"/>
          </a:xfrm>
          <a:prstGeom prst="rect">
            <a:avLst/>
          </a:prstGeom>
        </p:spPr>
      </p:pic>
      <p:sp>
        <p:nvSpPr>
          <p:cNvPr id="8" name="Title 1">
            <a:extLst>
              <a:ext uri="{FF2B5EF4-FFF2-40B4-BE49-F238E27FC236}">
                <a16:creationId xmlns:a16="http://schemas.microsoft.com/office/drawing/2014/main" id="{2529DD67-EBEC-4FC4-94CE-7A175764B5B1}"/>
              </a:ext>
            </a:extLst>
          </p:cNvPr>
          <p:cNvSpPr txBox="1">
            <a:spLocks/>
          </p:cNvSpPr>
          <p:nvPr/>
        </p:nvSpPr>
        <p:spPr>
          <a:xfrm>
            <a:off x="3830960" y="138201"/>
            <a:ext cx="4793006" cy="535531"/>
          </a:xfrm>
          <a:prstGeom prst="rect">
            <a:avLst/>
          </a:prstGeom>
        </p:spPr>
        <p:txBody>
          <a:bodyPr vert="horz" wrap="square" lIns="457200" tIns="45720" rIns="457200" bIns="45720" rtlCol="0" anchor="b" anchorCtr="0">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r>
              <a:rPr lang="es-ES" sz="3200" b="0" dirty="0">
                <a:solidFill>
                  <a:schemeClr val="accent4"/>
                </a:solidFill>
                <a:latin typeface="+mj-lt"/>
              </a:rPr>
              <a:t>DISPARAR</a:t>
            </a:r>
          </a:p>
        </p:txBody>
      </p:sp>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107602" y="367107"/>
            <a:ext cx="9084398" cy="480131"/>
          </a:xfrm>
        </p:spPr>
        <p:txBody>
          <a:bodyPr/>
          <a:lstStyle/>
          <a:p>
            <a:r>
              <a:rPr lang="en-US" sz="2800"/>
              <a:t>VER LA FOTO.</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8</a:t>
            </a:fld>
            <a:endParaRPr lang="en-US"/>
          </a:p>
        </p:txBody>
      </p:sp>
      <p:pic>
        <p:nvPicPr>
          <p:cNvPr id="5124" name="Picture 4" descr="How to shoot stuning pictures">
            <a:extLst>
              <a:ext uri="{FF2B5EF4-FFF2-40B4-BE49-F238E27FC236}">
                <a16:creationId xmlns:a16="http://schemas.microsoft.com/office/drawing/2014/main" id="{6C3A946C-51B8-4E3D-B47C-906700F03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2224726"/>
            <a:ext cx="4393918" cy="31385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a histogram? Discover the secret to perfect ...">
            <a:extLst>
              <a:ext uri="{FF2B5EF4-FFF2-40B4-BE49-F238E27FC236}">
                <a16:creationId xmlns:a16="http://schemas.microsoft.com/office/drawing/2014/main" id="{5241832E-7367-426E-B24E-DBBCBA2D1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676" y="1708731"/>
            <a:ext cx="6688237" cy="445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80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596896"/>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4" y="0"/>
            <a:ext cx="4083304" cy="914096"/>
          </a:xfrm>
        </p:spPr>
        <p:txBody>
          <a:bodyPr/>
          <a:lstStyle/>
          <a:p>
            <a:r>
              <a:rPr lang="en-US" b="1" dirty="0">
                <a:solidFill>
                  <a:schemeClr val="accent4"/>
                </a:solidFill>
              </a:rPr>
              <a:t>DISPARAR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9</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4" y="495557"/>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EL ESPACIO DE COLOR</a:t>
            </a:r>
          </a:p>
        </p:txBody>
      </p:sp>
      <p:pic>
        <p:nvPicPr>
          <p:cNvPr id="3074" name="Picture 2" descr="Two mostly unrelated questions; one about AdobeRGB ...">
            <a:extLst>
              <a:ext uri="{FF2B5EF4-FFF2-40B4-BE49-F238E27FC236}">
                <a16:creationId xmlns:a16="http://schemas.microsoft.com/office/drawing/2014/main" id="{E3CEB421-3D82-4A78-BAA4-F8C16A646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362" y="173852"/>
            <a:ext cx="5681436" cy="63110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 must-have menu tweaks for Canon users | Digital Camera World">
            <a:extLst>
              <a:ext uri="{FF2B5EF4-FFF2-40B4-BE49-F238E27FC236}">
                <a16:creationId xmlns:a16="http://schemas.microsoft.com/office/drawing/2014/main" id="{1B1673FD-2548-4946-AEC0-02677510D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44" y="2724347"/>
            <a:ext cx="4668156" cy="311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63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2893</Words>
  <Application>Microsoft Office PowerPoint</Application>
  <PresentationFormat>Widescreen</PresentationFormat>
  <Paragraphs>158</Paragraphs>
  <Slides>21</Slides>
  <Notes>17</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Arial</vt:lpstr>
      <vt:lpstr>Arial Black</vt:lpstr>
      <vt:lpstr>Brush Script MT</vt:lpstr>
      <vt:lpstr>Calibri</vt:lpstr>
      <vt:lpstr>Informal Roman</vt:lpstr>
      <vt:lpstr>Segoe UI</vt:lpstr>
      <vt:lpstr>Segoe UI Black</vt:lpstr>
      <vt:lpstr>Segoe UI Light</vt:lpstr>
      <vt:lpstr>Segoe UI Semibold</vt:lpstr>
      <vt:lpstr>Segoe UI Semilight</vt:lpstr>
      <vt:lpstr>Wingdings</vt:lpstr>
      <vt:lpstr>Storybuilding Neal Creative</vt:lpstr>
      <vt:lpstr>PowerPoint Presentation</vt:lpstr>
      <vt:lpstr>Si quieres seguir la demostración de Capture One en tu ordenador:</vt:lpstr>
      <vt:lpstr>EL FORMATO RAW:</vt:lpstr>
      <vt:lpstr>PowerPoint Presentation</vt:lpstr>
      <vt:lpstr>INTRODUCCIÓN</vt:lpstr>
      <vt:lpstr>POR QUÉ</vt:lpstr>
      <vt:lpstr>CONFIGURACIÓN DE LA CÁMARA.</vt:lpstr>
      <vt:lpstr>DISPARAR</vt:lpstr>
      <vt:lpstr>DISPARAR</vt:lpstr>
      <vt:lpstr>DISPARAR</vt:lpstr>
      <vt:lpstr>DISPARAR</vt:lpstr>
      <vt:lpstr>PROGRAMAS DE REVELADO.</vt:lpstr>
      <vt:lpstr>REVELAR</vt:lpstr>
      <vt:lpstr>REVELAR</vt:lpstr>
      <vt:lpstr>REVELAR</vt:lpstr>
      <vt:lpstr>REVELAR</vt:lpstr>
      <vt:lpstr>REVELAR</vt:lpstr>
      <vt:lpstr>REVELAR</vt:lpstr>
      <vt:lpstr>PowerPoint Presentation</vt:lpstr>
      <vt:lpstr>¡ Muchas 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Mariano</dc:creator>
  <cp:lastModifiedBy>Mariano Jesus Gomez-comino Gembei</cp:lastModifiedBy>
  <cp:revision>24</cp:revision>
  <dcterms:modified xsi:type="dcterms:W3CDTF">2018-10-10T22:18:09Z</dcterms:modified>
</cp:coreProperties>
</file>